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257" r:id="rId2"/>
    <p:sldId id="402" r:id="rId3"/>
    <p:sldId id="401" r:id="rId4"/>
    <p:sldId id="420" r:id="rId5"/>
    <p:sldId id="421" r:id="rId6"/>
    <p:sldId id="422" r:id="rId7"/>
    <p:sldId id="423" r:id="rId8"/>
    <p:sldId id="424" r:id="rId9"/>
    <p:sldId id="429" r:id="rId10"/>
    <p:sldId id="430" r:id="rId11"/>
    <p:sldId id="400" r:id="rId12"/>
    <p:sldId id="419" r:id="rId13"/>
    <p:sldId id="502" r:id="rId14"/>
    <p:sldId id="265" r:id="rId15"/>
    <p:sldId id="431" r:id="rId16"/>
    <p:sldId id="432" r:id="rId17"/>
    <p:sldId id="433" r:id="rId18"/>
    <p:sldId id="434" r:id="rId19"/>
    <p:sldId id="437" r:id="rId20"/>
    <p:sldId id="438" r:id="rId21"/>
    <p:sldId id="440" r:id="rId22"/>
    <p:sldId id="441" r:id="rId23"/>
    <p:sldId id="442" r:id="rId24"/>
    <p:sldId id="444" r:id="rId25"/>
    <p:sldId id="443" r:id="rId26"/>
    <p:sldId id="268" r:id="rId27"/>
    <p:sldId id="269" r:id="rId28"/>
    <p:sldId id="270" r:id="rId29"/>
    <p:sldId id="271" r:id="rId30"/>
    <p:sldId id="446" r:id="rId31"/>
    <p:sldId id="447" r:id="rId32"/>
    <p:sldId id="448" r:id="rId33"/>
    <p:sldId id="449" r:id="rId34"/>
    <p:sldId id="273" r:id="rId35"/>
    <p:sldId id="274" r:id="rId36"/>
    <p:sldId id="417" r:id="rId37"/>
    <p:sldId id="455" r:id="rId38"/>
    <p:sldId id="281" r:id="rId39"/>
    <p:sldId id="404" r:id="rId40"/>
    <p:sldId id="450" r:id="rId41"/>
    <p:sldId id="451" r:id="rId42"/>
    <p:sldId id="452" r:id="rId43"/>
    <p:sldId id="453" r:id="rId44"/>
    <p:sldId id="454" r:id="rId45"/>
    <p:sldId id="458" r:id="rId46"/>
    <p:sldId id="459" r:id="rId47"/>
    <p:sldId id="464" r:id="rId48"/>
    <p:sldId id="465" r:id="rId49"/>
    <p:sldId id="460" r:id="rId50"/>
    <p:sldId id="461" r:id="rId51"/>
    <p:sldId id="462" r:id="rId52"/>
    <p:sldId id="463" r:id="rId53"/>
    <p:sldId id="466" r:id="rId54"/>
    <p:sldId id="467" r:id="rId55"/>
    <p:sldId id="406" r:id="rId56"/>
    <p:sldId id="407" r:id="rId57"/>
    <p:sldId id="280" r:id="rId58"/>
    <p:sldId id="415" r:id="rId59"/>
    <p:sldId id="480" r:id="rId60"/>
    <p:sldId id="492" r:id="rId61"/>
    <p:sldId id="493" r:id="rId62"/>
    <p:sldId id="294" r:id="rId63"/>
    <p:sldId id="471" r:id="rId64"/>
    <p:sldId id="472" r:id="rId65"/>
    <p:sldId id="473" r:id="rId66"/>
    <p:sldId id="474" r:id="rId67"/>
    <p:sldId id="475" r:id="rId68"/>
    <p:sldId id="476" r:id="rId69"/>
    <p:sldId id="477" r:id="rId70"/>
    <p:sldId id="478" r:id="rId71"/>
    <p:sldId id="479" r:id="rId72"/>
    <p:sldId id="470" r:id="rId73"/>
    <p:sldId id="488" r:id="rId74"/>
    <p:sldId id="501" r:id="rId75"/>
    <p:sldId id="494" r:id="rId76"/>
    <p:sldId id="495" r:id="rId77"/>
    <p:sldId id="303" r:id="rId78"/>
    <p:sldId id="304" r:id="rId79"/>
    <p:sldId id="305" r:id="rId80"/>
    <p:sldId id="306" r:id="rId81"/>
    <p:sldId id="496" r:id="rId82"/>
    <p:sldId id="497" r:id="rId83"/>
    <p:sldId id="498" r:id="rId84"/>
    <p:sldId id="499" r:id="rId85"/>
    <p:sldId id="307" r:id="rId86"/>
    <p:sldId id="313" r:id="rId87"/>
    <p:sldId id="314" r:id="rId88"/>
    <p:sldId id="317" r:id="rId89"/>
    <p:sldId id="318" r:id="rId90"/>
    <p:sldId id="319" r:id="rId91"/>
    <p:sldId id="320" r:id="rId92"/>
    <p:sldId id="321" r:id="rId93"/>
    <p:sldId id="322" r:id="rId94"/>
    <p:sldId id="323" r:id="rId95"/>
    <p:sldId id="324" r:id="rId96"/>
    <p:sldId id="325" r:id="rId97"/>
    <p:sldId id="326" r:id="rId98"/>
    <p:sldId id="327" r:id="rId99"/>
    <p:sldId id="328" r:id="rId100"/>
    <p:sldId id="329" r:id="rId101"/>
    <p:sldId id="330" r:id="rId102"/>
    <p:sldId id="331" r:id="rId103"/>
    <p:sldId id="332" r:id="rId104"/>
    <p:sldId id="333" r:id="rId105"/>
    <p:sldId id="334" r:id="rId106"/>
    <p:sldId id="335" r:id="rId107"/>
    <p:sldId id="336" r:id="rId108"/>
    <p:sldId id="337" r:id="rId109"/>
    <p:sldId id="338" r:id="rId110"/>
    <p:sldId id="339" r:id="rId111"/>
    <p:sldId id="500" r:id="rId11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3266" autoAdjust="0"/>
  </p:normalViewPr>
  <p:slideViewPr>
    <p:cSldViewPr snapToGrid="0">
      <p:cViewPr varScale="1">
        <p:scale>
          <a:sx n="50" d="100"/>
          <a:sy n="50" d="100"/>
        </p:scale>
        <p:origin x="1576" y="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3D256-3523-4816-B95F-F6DB0A9EE22A}" type="datetimeFigureOut">
              <a:rPr lang="fr-FR" smtClean="0"/>
              <a:t>17/03/2025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80119-FA48-4D3C-A72C-32E399543345}" type="slidenum">
              <a:rPr lang="fr-FR" smtClean="0"/>
              <a:t>‹N°›</a:t>
            </a:fld>
            <a:endParaRPr lang="fr-FR"/>
          </a:p>
        </p:txBody>
      </p:sp>
    </p:spTree>
    <p:extLst>
      <p:ext uri="{BB962C8B-B14F-4D97-AF65-F5344CB8AC3E}">
        <p14:creationId xmlns:p14="http://schemas.microsoft.com/office/powerpoint/2010/main" val="26533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https://www.flickr.com/photos/30142279@N07/9293915851</a:t>
            </a:r>
          </a:p>
          <a:p>
            <a:r>
              <a:rPr lang="fr-FR" dirty="0"/>
              <a:t>https://commons.wikimedia.org/wiki/File:Catalonian_Wall_Lizard_%28Podarcis_liolepis_cebennensis%29_close-up_%2814085684563%29.jpg</a:t>
            </a:r>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16</a:t>
            </a:fld>
            <a:endParaRPr lang="fr-FR"/>
          </a:p>
        </p:txBody>
      </p:sp>
    </p:spTree>
    <p:extLst>
      <p:ext uri="{BB962C8B-B14F-4D97-AF65-F5344CB8AC3E}">
        <p14:creationId xmlns:p14="http://schemas.microsoft.com/office/powerpoint/2010/main" val="200598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54</a:t>
            </a:fld>
            <a:endParaRPr lang="fr-FR"/>
          </a:p>
        </p:txBody>
      </p:sp>
    </p:spTree>
    <p:extLst>
      <p:ext uri="{BB962C8B-B14F-4D97-AF65-F5344CB8AC3E}">
        <p14:creationId xmlns:p14="http://schemas.microsoft.com/office/powerpoint/2010/main" val="809828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Photo </a:t>
            </a:r>
            <a:r>
              <a:rPr lang="fr-FR" dirty="0" err="1"/>
              <a:t>Eric</a:t>
            </a:r>
            <a:r>
              <a:rPr lang="fr-FR" dirty="0"/>
              <a:t> Sansault</a:t>
            </a:r>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73</a:t>
            </a:fld>
            <a:endParaRPr lang="fr-FR"/>
          </a:p>
        </p:txBody>
      </p:sp>
    </p:spTree>
    <p:extLst>
      <p:ext uri="{BB962C8B-B14F-4D97-AF65-F5344CB8AC3E}">
        <p14:creationId xmlns:p14="http://schemas.microsoft.com/office/powerpoint/2010/main" val="19917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https://www.flickr.com/photos/30142279@N07/9293915851</a:t>
            </a:r>
          </a:p>
          <a:p>
            <a:r>
              <a:rPr lang="fr-FR" dirty="0"/>
              <a:t>https://commons.wikimedia.org/wiki/File:Catalonian_Wall_Lizard_%28Podarcis_liolepis_cebennensis%29_close-up_%2814085684563%29.jpg</a:t>
            </a:r>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17</a:t>
            </a:fld>
            <a:endParaRPr lang="fr-FR"/>
          </a:p>
        </p:txBody>
      </p:sp>
    </p:spTree>
    <p:extLst>
      <p:ext uri="{BB962C8B-B14F-4D97-AF65-F5344CB8AC3E}">
        <p14:creationId xmlns:p14="http://schemas.microsoft.com/office/powerpoint/2010/main" val="316399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Données </a:t>
            </a:r>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18</a:t>
            </a:fld>
            <a:endParaRPr lang="fr-FR"/>
          </a:p>
        </p:txBody>
      </p:sp>
    </p:spTree>
    <p:extLst>
      <p:ext uri="{BB962C8B-B14F-4D97-AF65-F5344CB8AC3E}">
        <p14:creationId xmlns:p14="http://schemas.microsoft.com/office/powerpoint/2010/main" val="3612509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Données </a:t>
            </a:r>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19</a:t>
            </a:fld>
            <a:endParaRPr lang="fr-FR"/>
          </a:p>
        </p:txBody>
      </p:sp>
    </p:spTree>
    <p:extLst>
      <p:ext uri="{BB962C8B-B14F-4D97-AF65-F5344CB8AC3E}">
        <p14:creationId xmlns:p14="http://schemas.microsoft.com/office/powerpoint/2010/main" val="846578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Données </a:t>
            </a:r>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20</a:t>
            </a:fld>
            <a:endParaRPr lang="fr-FR"/>
          </a:p>
        </p:txBody>
      </p:sp>
    </p:spTree>
    <p:extLst>
      <p:ext uri="{BB962C8B-B14F-4D97-AF65-F5344CB8AC3E}">
        <p14:creationId xmlns:p14="http://schemas.microsoft.com/office/powerpoint/2010/main" val="335605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21</a:t>
            </a:fld>
            <a:endParaRPr lang="fr-FR"/>
          </a:p>
        </p:txBody>
      </p:sp>
    </p:spTree>
    <p:extLst>
      <p:ext uri="{BB962C8B-B14F-4D97-AF65-F5344CB8AC3E}">
        <p14:creationId xmlns:p14="http://schemas.microsoft.com/office/powerpoint/2010/main" val="3693643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prstClr val="black"/>
                </a:solidFill>
              </a:rPr>
              <a:t>A primer on </a:t>
            </a:r>
            <a:r>
              <a:rPr lang="fr-FR" sz="1200" dirty="0" err="1">
                <a:solidFill>
                  <a:prstClr val="black"/>
                </a:solidFill>
              </a:rPr>
              <a:t>urban</a:t>
            </a:r>
            <a:r>
              <a:rPr lang="fr-FR" sz="1200" dirty="0">
                <a:solidFill>
                  <a:prstClr val="black"/>
                </a:solidFill>
              </a:rPr>
              <a:t> </a:t>
            </a:r>
            <a:r>
              <a:rPr lang="fr-FR" sz="1200" dirty="0" err="1">
                <a:solidFill>
                  <a:prstClr val="black"/>
                </a:solidFill>
              </a:rPr>
              <a:t>environments</a:t>
            </a:r>
            <a:r>
              <a:rPr lang="fr-FR" sz="1200" dirty="0">
                <a:solidFill>
                  <a:prstClr val="black"/>
                </a:solidFill>
              </a:rPr>
              <a:t>, W. Wilson, http://www.sciencetime.org/ConstructedClimates/chap-1b/1-8-urban-species</a:t>
            </a:r>
          </a:p>
          <a:p>
            <a:r>
              <a:rPr lang="fr-FR" dirty="0"/>
              <a:t>“Le dahu”, Patrick Leroy, Editions du Mont.</a:t>
            </a:r>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38</a:t>
            </a:fld>
            <a:endParaRPr lang="fr-FR"/>
          </a:p>
        </p:txBody>
      </p:sp>
    </p:spTree>
    <p:extLst>
      <p:ext uri="{BB962C8B-B14F-4D97-AF65-F5344CB8AC3E}">
        <p14:creationId xmlns:p14="http://schemas.microsoft.com/office/powerpoint/2010/main" val="2090379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52</a:t>
            </a:fld>
            <a:endParaRPr lang="fr-FR"/>
          </a:p>
        </p:txBody>
      </p:sp>
    </p:spTree>
    <p:extLst>
      <p:ext uri="{BB962C8B-B14F-4D97-AF65-F5344CB8AC3E}">
        <p14:creationId xmlns:p14="http://schemas.microsoft.com/office/powerpoint/2010/main" val="3473349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1380119-FA48-4D3C-A72C-32E399543345}" type="slidenum">
              <a:rPr lang="fr-FR" smtClean="0"/>
              <a:t>53</a:t>
            </a:fld>
            <a:endParaRPr lang="fr-FR"/>
          </a:p>
        </p:txBody>
      </p:sp>
    </p:spTree>
    <p:extLst>
      <p:ext uri="{BB962C8B-B14F-4D97-AF65-F5344CB8AC3E}">
        <p14:creationId xmlns:p14="http://schemas.microsoft.com/office/powerpoint/2010/main" val="1110137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A363168-306F-4801-AEAB-6281FF8C9E09}" type="datetime1">
              <a:rPr lang="fr-FR" smtClean="0"/>
              <a:t>17/03/2025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2262712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3DEEAF3-DB1A-4B68-9830-F1C4956465E4}" type="datetime1">
              <a:rPr lang="fr-FR" smtClean="0"/>
              <a:t>17/03/2025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1938802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FCA3F94-FCAB-4316-9330-9C68A0C90836}" type="datetime1">
              <a:rPr lang="fr-FR" smtClean="0"/>
              <a:t>17/03/2025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209696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468D81D-727E-459D-B216-78CB0CD78438}" type="datetime1">
              <a:rPr lang="fr-FR" smtClean="0"/>
              <a:t>17/03/2025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645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27101685-5A87-4A48-9254-32920BAF51D2}" type="datetime1">
              <a:rPr lang="fr-FR" smtClean="0"/>
              <a:t>17/03/2025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2422879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6A2A786-70DA-4344-B204-826ECE38C228}" type="datetime1">
              <a:rPr lang="fr-FR" smtClean="0"/>
              <a:t>17/03/2025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398230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0ED2410-A0A5-4D28-9F1A-36023EA3B5ED}" type="datetime1">
              <a:rPr lang="fr-FR" smtClean="0"/>
              <a:t>17/03/2025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1153685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BB1A911-8339-4388-B767-DFAADC9F7879}" type="datetime1">
              <a:rPr lang="fr-FR" smtClean="0"/>
              <a:t>17/03/2025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11363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A25CEB-8077-4167-8082-B4BE1278BA6B}" type="datetime1">
              <a:rPr lang="fr-FR" smtClean="0"/>
              <a:t>17/03/2025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146021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F98A21B9-DBCE-4802-9C5E-798BFA49614E}" type="datetime1">
              <a:rPr lang="fr-FR" smtClean="0"/>
              <a:t>17/03/2025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274855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1DE47DE6-6BC2-41FB-8A5B-DD93AA31597A}" type="datetime1">
              <a:rPr lang="fr-FR" smtClean="0"/>
              <a:t>17/03/2025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28B8149-0202-48DD-B0CD-6908EF5896EA}" type="slidenum">
              <a:rPr lang="fr-FR" smtClean="0"/>
              <a:t>‹N°›</a:t>
            </a:fld>
            <a:endParaRPr lang="fr-FR"/>
          </a:p>
        </p:txBody>
      </p:sp>
    </p:spTree>
    <p:extLst>
      <p:ext uri="{BB962C8B-B14F-4D97-AF65-F5344CB8AC3E}">
        <p14:creationId xmlns:p14="http://schemas.microsoft.com/office/powerpoint/2010/main" val="414125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29A8D-6F82-4998-BECF-DC22108BCB85}" type="datetime1">
              <a:rPr lang="fr-FR" smtClean="0"/>
              <a:t>17/03/2025</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8B8149-0202-48DD-B0CD-6908EF5896EA}" type="slidenum">
              <a:rPr lang="fr-FR" smtClean="0"/>
              <a:t>‹N°›</a:t>
            </a:fld>
            <a:endParaRPr lang="fr-FR"/>
          </a:p>
        </p:txBody>
      </p:sp>
    </p:spTree>
    <p:extLst>
      <p:ext uri="{BB962C8B-B14F-4D97-AF65-F5344CB8AC3E}">
        <p14:creationId xmlns:p14="http://schemas.microsoft.com/office/powerpoint/2010/main" val="1900297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0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2.png"/><Relationship Id="rId7" Type="http://schemas.openxmlformats.org/officeDocument/2006/relationships/image" Target="../media/image64.emf"/><Relationship Id="rId2" Type="http://schemas.openxmlformats.org/officeDocument/2006/relationships/image" Target="../media/image6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3.png"/><Relationship Id="rId4" Type="http://schemas.microsoft.com/office/2007/relationships/hdphoto" Target="../media/hdphoto1.wdp"/></Relationships>
</file>

<file path=ppt/slides/_rels/slide9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G"/></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1575"/>
            <a:ext cx="9194274" cy="3048000"/>
          </a:xfrm>
          <a:prstGeom prst="rect">
            <a:avLst/>
          </a:prstGeom>
        </p:spPr>
      </p:pic>
      <p:sp>
        <p:nvSpPr>
          <p:cNvPr id="10" name="Titre 1"/>
          <p:cNvSpPr>
            <a:spLocks noGrp="1"/>
          </p:cNvSpPr>
          <p:nvPr>
            <p:ph type="ctrTitle"/>
          </p:nvPr>
        </p:nvSpPr>
        <p:spPr>
          <a:xfrm>
            <a:off x="1646309" y="3203521"/>
            <a:ext cx="5901655" cy="1340787"/>
          </a:xfrm>
        </p:spPr>
        <p:txBody>
          <a:bodyPr>
            <a:noAutofit/>
          </a:bodyPr>
          <a:lstStyle/>
          <a:p>
            <a:r>
              <a:rPr lang="fr-FR" sz="4000" dirty="0"/>
              <a:t>module de découverte</a:t>
            </a:r>
            <a:br>
              <a:rPr lang="fr-FR" sz="4000" dirty="0"/>
            </a:br>
            <a:r>
              <a:rPr lang="fr-FR" sz="4000" i="1" dirty="0"/>
              <a:t>Introduction</a:t>
            </a:r>
            <a:endParaRPr lang="fr-FR" sz="4000" dirty="0"/>
          </a:p>
        </p:txBody>
      </p:sp>
      <p:sp>
        <p:nvSpPr>
          <p:cNvPr id="11" name="Sous-titre 2"/>
          <p:cNvSpPr txBox="1">
            <a:spLocks/>
          </p:cNvSpPr>
          <p:nvPr/>
        </p:nvSpPr>
        <p:spPr>
          <a:xfrm>
            <a:off x="606055" y="4634131"/>
            <a:ext cx="7820316" cy="931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dirty="0">
                <a:latin typeface="+mj-lt"/>
              </a:rPr>
              <a:t>version mars 2025</a:t>
            </a:r>
          </a:p>
          <a:p>
            <a:pPr marL="0" indent="0" algn="ctr">
              <a:buNone/>
            </a:pPr>
            <a:r>
              <a:rPr lang="fr-FR" sz="2000" dirty="0">
                <a:latin typeface="+mj-lt"/>
              </a:rPr>
              <a:t>Jean-Yves Barnagaud – EPHE-PSL : jean-yves.barnagaud@ephe.psl.eu</a:t>
            </a:r>
            <a:endParaRPr lang="fr-FR" sz="2400" dirty="0">
              <a:latin typeface="+mj-lt"/>
            </a:endParaRP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a:t>
            </a:fld>
            <a:endParaRPr lang="fr-FR"/>
          </a:p>
        </p:txBody>
      </p:sp>
      <p:pic>
        <p:nvPicPr>
          <p:cNvPr id="3" name="Image 2">
            <a:extLst>
              <a:ext uri="{FF2B5EF4-FFF2-40B4-BE49-F238E27FC236}">
                <a16:creationId xmlns:a16="http://schemas.microsoft.com/office/drawing/2014/main" id="{EADFD192-09C6-0F10-28D2-A0001796C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72648"/>
            <a:ext cx="4986780" cy="1285352"/>
          </a:xfrm>
          <a:prstGeom prst="rect">
            <a:avLst/>
          </a:prstGeom>
        </p:spPr>
      </p:pic>
    </p:spTree>
    <p:extLst>
      <p:ext uri="{BB962C8B-B14F-4D97-AF65-F5344CB8AC3E}">
        <p14:creationId xmlns:p14="http://schemas.microsoft.com/office/powerpoint/2010/main" val="2408255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9550F16-61AE-2371-6BDE-E9AB66942B87}"/>
              </a:ext>
            </a:extLst>
          </p:cNvPr>
          <p:cNvSpPr>
            <a:spLocks noGrp="1"/>
          </p:cNvSpPr>
          <p:nvPr>
            <p:ph type="sldNum" sz="quarter" idx="12"/>
          </p:nvPr>
        </p:nvSpPr>
        <p:spPr/>
        <p:txBody>
          <a:bodyPr/>
          <a:lstStyle/>
          <a:p>
            <a:fld id="{228B8149-0202-48DD-B0CD-6908EF5896EA}" type="slidenum">
              <a:rPr lang="fr-FR" smtClean="0"/>
              <a:t>10</a:t>
            </a:fld>
            <a:endParaRPr lang="fr-FR"/>
          </a:p>
        </p:txBody>
      </p:sp>
      <p:sp>
        <p:nvSpPr>
          <p:cNvPr id="12" name="Rectangle 11">
            <a:extLst>
              <a:ext uri="{FF2B5EF4-FFF2-40B4-BE49-F238E27FC236}">
                <a16:creationId xmlns:a16="http://schemas.microsoft.com/office/drawing/2014/main" id="{DF59BD6A-8951-AB6A-8A44-6C8281227CEE}"/>
              </a:ext>
            </a:extLst>
          </p:cNvPr>
          <p:cNvSpPr/>
          <p:nvPr/>
        </p:nvSpPr>
        <p:spPr>
          <a:xfrm>
            <a:off x="1730899" y="2893699"/>
            <a:ext cx="5181600" cy="461665"/>
          </a:xfrm>
          <a:prstGeom prst="rect">
            <a:avLst/>
          </a:prstGeom>
        </p:spPr>
        <p:txBody>
          <a:bodyPr wrap="square">
            <a:spAutoFit/>
          </a:bodyPr>
          <a:lstStyle/>
          <a:p>
            <a:pPr algn="just"/>
            <a:r>
              <a:rPr lang="fr-FR" sz="2400" b="1" dirty="0">
                <a:latin typeface="+mj-lt"/>
                <a:ea typeface="Microsoft Himalaya" panose="01010100010101010101" pitchFamily="2" charset="0"/>
                <a:cs typeface="Microsoft Himalaya" panose="01010100010101010101" pitchFamily="2" charset="0"/>
              </a:rPr>
              <a:t>«communauté de la donnée écologique »</a:t>
            </a:r>
            <a:endParaRPr lang="fr-FR" sz="2400" dirty="0">
              <a:latin typeface="+mj-lt"/>
              <a:ea typeface="Microsoft Himalaya" panose="01010100010101010101" pitchFamily="2" charset="0"/>
              <a:cs typeface="Microsoft Himalaya" panose="01010100010101010101" pitchFamily="2" charset="0"/>
            </a:endParaRPr>
          </a:p>
        </p:txBody>
      </p:sp>
      <p:sp>
        <p:nvSpPr>
          <p:cNvPr id="13" name="Ellipse 12">
            <a:extLst>
              <a:ext uri="{FF2B5EF4-FFF2-40B4-BE49-F238E27FC236}">
                <a16:creationId xmlns:a16="http://schemas.microsoft.com/office/drawing/2014/main" id="{A10B694D-7334-7BEB-FD43-FCB638389AFE}"/>
              </a:ext>
            </a:extLst>
          </p:cNvPr>
          <p:cNvSpPr/>
          <p:nvPr/>
        </p:nvSpPr>
        <p:spPr>
          <a:xfrm>
            <a:off x="1616598" y="2648282"/>
            <a:ext cx="5591175" cy="10287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4FC633B8-1010-B536-ED5B-4799F1B450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8535" y="547974"/>
            <a:ext cx="1580206" cy="1825357"/>
          </a:xfrm>
          <a:prstGeom prst="rect">
            <a:avLst/>
          </a:prstGeom>
          <a:effectLst>
            <a:softEdge rad="63500"/>
          </a:effectLst>
        </p:spPr>
      </p:pic>
      <p:pic>
        <p:nvPicPr>
          <p:cNvPr id="10" name="Image 9">
            <a:extLst>
              <a:ext uri="{FF2B5EF4-FFF2-40B4-BE49-F238E27FC236}">
                <a16:creationId xmlns:a16="http://schemas.microsoft.com/office/drawing/2014/main" id="{634416AC-D931-DD64-3C1E-A4A264BC8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 y="2659398"/>
            <a:ext cx="1615621" cy="1134096"/>
          </a:xfrm>
          <a:prstGeom prst="rect">
            <a:avLst/>
          </a:prstGeom>
          <a:effectLst>
            <a:softEdge rad="63500"/>
          </a:effectLst>
        </p:spPr>
      </p:pic>
      <p:pic>
        <p:nvPicPr>
          <p:cNvPr id="11" name="Image 10">
            <a:extLst>
              <a:ext uri="{FF2B5EF4-FFF2-40B4-BE49-F238E27FC236}">
                <a16:creationId xmlns:a16="http://schemas.microsoft.com/office/drawing/2014/main" id="{42FEE0E3-C193-7757-5F40-219A68588A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9476" y="2659370"/>
            <a:ext cx="1856736" cy="1307465"/>
          </a:xfrm>
          <a:prstGeom prst="rect">
            <a:avLst/>
          </a:prstGeom>
          <a:effectLst>
            <a:softEdge rad="31750"/>
          </a:effectLst>
        </p:spPr>
      </p:pic>
      <p:pic>
        <p:nvPicPr>
          <p:cNvPr id="15" name="Image 14">
            <a:extLst>
              <a:ext uri="{FF2B5EF4-FFF2-40B4-BE49-F238E27FC236}">
                <a16:creationId xmlns:a16="http://schemas.microsoft.com/office/drawing/2014/main" id="{6B27C4E7-0756-7C87-EAFC-EDD0A06842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8704" y="3793494"/>
            <a:ext cx="2366962" cy="1570084"/>
          </a:xfrm>
          <a:prstGeom prst="rect">
            <a:avLst/>
          </a:prstGeom>
          <a:effectLst>
            <a:softEdge rad="31750"/>
          </a:effectLst>
        </p:spPr>
      </p:pic>
      <p:sp>
        <p:nvSpPr>
          <p:cNvPr id="16" name="Rectangle 15">
            <a:extLst>
              <a:ext uri="{FF2B5EF4-FFF2-40B4-BE49-F238E27FC236}">
                <a16:creationId xmlns:a16="http://schemas.microsoft.com/office/drawing/2014/main" id="{35868021-2E17-6BF6-2E8A-8326098E8C7C}"/>
              </a:ext>
            </a:extLst>
          </p:cNvPr>
          <p:cNvSpPr/>
          <p:nvPr/>
        </p:nvSpPr>
        <p:spPr>
          <a:xfrm>
            <a:off x="1447800" y="5573068"/>
            <a:ext cx="5781676" cy="1200329"/>
          </a:xfrm>
          <a:prstGeom prst="rect">
            <a:avLst/>
          </a:prstGeom>
          <a:ln>
            <a:solidFill>
              <a:schemeClr val="tx1"/>
            </a:solidFill>
            <a:prstDash val="dash"/>
          </a:ln>
        </p:spPr>
        <p:txBody>
          <a:bodyPr wrap="square">
            <a:spAutoFit/>
          </a:bodyPr>
          <a:lstStyle/>
          <a:p>
            <a:pPr algn="ctr"/>
            <a:r>
              <a:rPr lang="fr-FR" sz="2400" b="1" i="1" dirty="0">
                <a:latin typeface="+mj-lt"/>
                <a:ea typeface="Microsoft Himalaya" panose="01010100010101010101" pitchFamily="2" charset="0"/>
                <a:cs typeface="Microsoft Himalaya" panose="01010100010101010101" pitchFamily="2" charset="0"/>
              </a:rPr>
              <a:t>Maintenir la diversité des prismes de lecture</a:t>
            </a:r>
          </a:p>
          <a:p>
            <a:pPr algn="ctr"/>
            <a:r>
              <a:rPr lang="fr-FR" sz="2400" b="1" i="1" dirty="0">
                <a:latin typeface="+mj-lt"/>
                <a:ea typeface="Microsoft Himalaya" panose="01010100010101010101" pitchFamily="2" charset="0"/>
                <a:cs typeface="Microsoft Himalaya" panose="01010100010101010101" pitchFamily="2" charset="0"/>
              </a:rPr>
              <a:t>Partager les savoirs et expériences</a:t>
            </a:r>
          </a:p>
          <a:p>
            <a:pPr algn="ctr"/>
            <a:r>
              <a:rPr lang="fr-FR" sz="2400" b="1" i="1" dirty="0">
                <a:latin typeface="+mj-lt"/>
                <a:ea typeface="Microsoft Himalaya" panose="01010100010101010101" pitchFamily="2" charset="0"/>
                <a:cs typeface="Microsoft Himalaya" panose="01010100010101010101" pitchFamily="2" charset="0"/>
              </a:rPr>
              <a:t>Construire des objectifs communs</a:t>
            </a:r>
            <a:endParaRPr lang="fr-FR" sz="2400" i="1" dirty="0">
              <a:latin typeface="+mj-lt"/>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493896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872" y="1601928"/>
            <a:ext cx="6127088" cy="400400"/>
          </a:xfrm>
          <a:prstGeom prst="rect">
            <a:avLst/>
          </a:prstGeom>
        </p:spPr>
      </p:pic>
      <p:sp>
        <p:nvSpPr>
          <p:cNvPr id="5" name="Rectangle 4"/>
          <p:cNvSpPr/>
          <p:nvPr/>
        </p:nvSpPr>
        <p:spPr>
          <a:xfrm>
            <a:off x="829733" y="1263253"/>
            <a:ext cx="3350917" cy="338554"/>
          </a:xfrm>
          <a:prstGeom prst="rect">
            <a:avLst/>
          </a:prstGeom>
        </p:spPr>
        <p:txBody>
          <a:bodyPr wrap="none">
            <a:spAutoFit/>
          </a:bodyPr>
          <a:lstStyle/>
          <a:p>
            <a:r>
              <a:rPr lang="fr-FR" sz="1600" b="1" dirty="0">
                <a:solidFill>
                  <a:prstClr val="black"/>
                </a:solidFill>
              </a:rPr>
              <a:t>Hauteur des arbres dans une parcelle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872" y="2531378"/>
            <a:ext cx="4790963" cy="400400"/>
          </a:xfrm>
          <a:prstGeom prst="rect">
            <a:avLst/>
          </a:prstGeom>
        </p:spPr>
      </p:pic>
      <p:sp>
        <p:nvSpPr>
          <p:cNvPr id="8" name="Rectangle 7"/>
          <p:cNvSpPr/>
          <p:nvPr/>
        </p:nvSpPr>
        <p:spPr>
          <a:xfrm>
            <a:off x="861172" y="2212463"/>
            <a:ext cx="3818353" cy="338554"/>
          </a:xfrm>
          <a:prstGeom prst="rect">
            <a:avLst/>
          </a:prstGeom>
        </p:spPr>
        <p:txBody>
          <a:bodyPr wrap="none">
            <a:spAutoFit/>
          </a:bodyPr>
          <a:lstStyle/>
          <a:p>
            <a:r>
              <a:rPr lang="fr-FR" sz="1600" b="1" dirty="0">
                <a:solidFill>
                  <a:prstClr val="black"/>
                </a:solidFill>
              </a:rPr>
              <a:t>Concentration en nitrates dans des rivières</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872" y="3470532"/>
            <a:ext cx="6317963" cy="400400"/>
          </a:xfrm>
          <a:prstGeom prst="rect">
            <a:avLst/>
          </a:prstGeom>
        </p:spPr>
      </p:pic>
      <p:sp>
        <p:nvSpPr>
          <p:cNvPr id="10" name="Rectangle 9"/>
          <p:cNvSpPr/>
          <p:nvPr/>
        </p:nvSpPr>
        <p:spPr>
          <a:xfrm>
            <a:off x="829733" y="3131978"/>
            <a:ext cx="2251386" cy="338554"/>
          </a:xfrm>
          <a:prstGeom prst="rect">
            <a:avLst/>
          </a:prstGeom>
        </p:spPr>
        <p:txBody>
          <a:bodyPr wrap="none">
            <a:spAutoFit/>
          </a:bodyPr>
          <a:lstStyle/>
          <a:p>
            <a:r>
              <a:rPr lang="fr-FR" sz="1600" b="1" dirty="0">
                <a:solidFill>
                  <a:prstClr val="black"/>
                </a:solidFill>
              </a:rPr>
              <a:t>Inventaire de vêtements</a:t>
            </a: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71" y="4468881"/>
            <a:ext cx="4418757" cy="400400"/>
          </a:xfrm>
          <a:prstGeom prst="rect">
            <a:avLst/>
          </a:prstGeom>
        </p:spPr>
      </p:pic>
      <p:sp>
        <p:nvSpPr>
          <p:cNvPr id="12" name="Rectangle 11"/>
          <p:cNvSpPr/>
          <p:nvPr/>
        </p:nvSpPr>
        <p:spPr>
          <a:xfrm>
            <a:off x="829732" y="4130327"/>
            <a:ext cx="1972143" cy="338554"/>
          </a:xfrm>
          <a:prstGeom prst="rect">
            <a:avLst/>
          </a:prstGeom>
        </p:spPr>
        <p:txBody>
          <a:bodyPr wrap="none">
            <a:spAutoFit/>
          </a:bodyPr>
          <a:lstStyle/>
          <a:p>
            <a:r>
              <a:rPr lang="fr-FR" sz="1600" b="1" dirty="0">
                <a:solidFill>
                  <a:prstClr val="black"/>
                </a:solidFill>
              </a:rPr>
              <a:t>Effectifs par modules</a:t>
            </a: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871" y="5467230"/>
            <a:ext cx="5945757" cy="400400"/>
          </a:xfrm>
          <a:prstGeom prst="rect">
            <a:avLst/>
          </a:prstGeom>
        </p:spPr>
      </p:pic>
      <p:sp>
        <p:nvSpPr>
          <p:cNvPr id="14" name="Rectangle 13"/>
          <p:cNvSpPr/>
          <p:nvPr/>
        </p:nvSpPr>
        <p:spPr>
          <a:xfrm>
            <a:off x="829732" y="5114637"/>
            <a:ext cx="1885516" cy="338554"/>
          </a:xfrm>
          <a:prstGeom prst="rect">
            <a:avLst/>
          </a:prstGeom>
        </p:spPr>
        <p:txBody>
          <a:bodyPr wrap="none">
            <a:spAutoFit/>
          </a:bodyPr>
          <a:lstStyle/>
          <a:p>
            <a:r>
              <a:rPr lang="fr-FR" sz="1600" b="1" dirty="0">
                <a:solidFill>
                  <a:prstClr val="black"/>
                </a:solidFill>
              </a:rPr>
              <a:t>Séismes à l’été 2015</a:t>
            </a:r>
          </a:p>
        </p:txBody>
      </p:sp>
      <p:sp>
        <p:nvSpPr>
          <p:cNvPr id="13" name="ZoneTexte 12"/>
          <p:cNvSpPr txBox="1"/>
          <p:nvPr/>
        </p:nvSpPr>
        <p:spPr>
          <a:xfrm>
            <a:off x="262465" y="308206"/>
            <a:ext cx="5037667" cy="369332"/>
          </a:xfrm>
          <a:prstGeom prst="rect">
            <a:avLst/>
          </a:prstGeom>
          <a:noFill/>
        </p:spPr>
        <p:txBody>
          <a:bodyPr wrap="square" rtlCol="0">
            <a:spAutoFit/>
          </a:bodyPr>
          <a:lstStyle/>
          <a:p>
            <a:r>
              <a:rPr lang="fr-FR" dirty="0">
                <a:solidFill>
                  <a:prstClr val="black"/>
                </a:solidFill>
              </a:rPr>
              <a:t>Savoir caractériser une variable statistique</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100</a:t>
            </a:fld>
            <a:endParaRPr lang="fr-FR"/>
          </a:p>
        </p:txBody>
      </p:sp>
    </p:spTree>
    <p:extLst>
      <p:ext uri="{BB962C8B-B14F-4D97-AF65-F5344CB8AC3E}">
        <p14:creationId xmlns:p14="http://schemas.microsoft.com/office/powerpoint/2010/main" val="30412519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a:xfrm>
            <a:off x="677332" y="937737"/>
            <a:ext cx="7069667" cy="1631216"/>
          </a:xfrm>
          <a:prstGeom prst="rect">
            <a:avLst/>
          </a:prstGeom>
        </p:spPr>
        <p:txBody>
          <a:bodyPr wrap="square">
            <a:spAutoFit/>
          </a:bodyPr>
          <a:lstStyle/>
          <a:p>
            <a:r>
              <a:rPr lang="fr-FR" sz="2800" b="1" dirty="0">
                <a:ea typeface="Calibri" panose="020F0502020204030204" pitchFamily="34" charset="0"/>
                <a:cs typeface="Times New Roman" panose="02020603050405020304" pitchFamily="18" charset="0"/>
              </a:rPr>
              <a:t>Individu, échantillon, population, caractère </a:t>
            </a:r>
            <a:r>
              <a:rPr lang="fr-FR" sz="2400" dirty="0">
                <a:ea typeface="Calibri" panose="020F0502020204030204" pitchFamily="34" charset="0"/>
                <a:cs typeface="Times New Roman" panose="02020603050405020304" pitchFamily="18" charset="0"/>
              </a:rPr>
              <a:t>forment la structure de votre jeu de données : ils doivent donc être identifiés avant même la collecte des données, en fonction de la question posée</a:t>
            </a:r>
            <a:endParaRPr lang="fr-FR" sz="2400" dirty="0"/>
          </a:p>
        </p:txBody>
      </p:sp>
      <p:sp>
        <p:nvSpPr>
          <p:cNvPr id="5" name="Rectangle 4"/>
          <p:cNvSpPr/>
          <p:nvPr/>
        </p:nvSpPr>
        <p:spPr>
          <a:xfrm>
            <a:off x="677332" y="3757866"/>
            <a:ext cx="7391400" cy="2219134"/>
          </a:xfrm>
          <a:prstGeom prst="rect">
            <a:avLst/>
          </a:prstGeom>
        </p:spPr>
        <p:txBody>
          <a:bodyPr wrap="square">
            <a:spAutoFit/>
          </a:bodyPr>
          <a:lstStyle/>
          <a:p>
            <a:pPr>
              <a:lnSpc>
                <a:spcPct val="107000"/>
              </a:lnSpc>
              <a:spcAft>
                <a:spcPts val="800"/>
              </a:spcAft>
            </a:pPr>
            <a:r>
              <a:rPr lang="fr-FR" sz="2800" b="1" dirty="0">
                <a:ea typeface="Calibri" panose="020F0502020204030204" pitchFamily="34" charset="0"/>
                <a:cs typeface="Times New Roman" panose="02020603050405020304" pitchFamily="18" charset="0"/>
              </a:rPr>
              <a:t>Le type de variable </a:t>
            </a:r>
          </a:p>
          <a:p>
            <a:pPr>
              <a:lnSpc>
                <a:spcPct val="107000"/>
              </a:lnSpc>
              <a:spcAft>
                <a:spcPts val="800"/>
              </a:spcAft>
            </a:pPr>
            <a:r>
              <a:rPr lang="fr-FR" sz="2400" dirty="0">
                <a:ea typeface="Calibri" panose="020F0502020204030204" pitchFamily="34" charset="0"/>
                <a:cs typeface="Times New Roman" panose="02020603050405020304" pitchFamily="18" charset="0"/>
              </a:rPr>
              <a:t>informe sur la structure de sa variabilité, et donc guide vers la méthode statistique à employer : vous devez donc être capable de décrire vos variables selon cette typologie. </a:t>
            </a:r>
            <a:endParaRPr lang="fr-FR" dirty="0">
              <a:ea typeface="Calibri" panose="020F0502020204030204" pitchFamily="34" charset="0"/>
              <a:cs typeface="Times New Roman" panose="02020603050405020304" pitchFamily="18" charset="0"/>
            </a:endParaRP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101</a:t>
            </a:fld>
            <a:endParaRPr lang="fr-FR"/>
          </a:p>
        </p:txBody>
      </p:sp>
    </p:spTree>
    <p:extLst>
      <p:ext uri="{BB962C8B-B14F-4D97-AF65-F5344CB8AC3E}">
        <p14:creationId xmlns:p14="http://schemas.microsoft.com/office/powerpoint/2010/main" val="29863684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465" y="3378994"/>
            <a:ext cx="4681051" cy="3007254"/>
          </a:xfrm>
          <a:prstGeom prst="rect">
            <a:avLst/>
          </a:prstGeom>
        </p:spPr>
      </p:pic>
      <p:sp>
        <p:nvSpPr>
          <p:cNvPr id="7" name="ZoneTexte 6"/>
          <p:cNvSpPr txBox="1"/>
          <p:nvPr/>
        </p:nvSpPr>
        <p:spPr>
          <a:xfrm>
            <a:off x="262465" y="308206"/>
            <a:ext cx="5037667" cy="369332"/>
          </a:xfrm>
          <a:prstGeom prst="rect">
            <a:avLst/>
          </a:prstGeom>
          <a:noFill/>
        </p:spPr>
        <p:txBody>
          <a:bodyPr wrap="square" rtlCol="0">
            <a:spAutoFit/>
          </a:bodyPr>
          <a:lstStyle/>
          <a:p>
            <a:r>
              <a:rPr lang="fr-FR" dirty="0">
                <a:solidFill>
                  <a:prstClr val="black"/>
                </a:solidFill>
              </a:rPr>
              <a:t>Échantillons indépendants ou appariés?</a:t>
            </a:r>
          </a:p>
        </p:txBody>
      </p:sp>
      <p:sp>
        <p:nvSpPr>
          <p:cNvPr id="9" name="Rectangle 8"/>
          <p:cNvSpPr/>
          <p:nvPr/>
        </p:nvSpPr>
        <p:spPr>
          <a:xfrm>
            <a:off x="389465" y="1189789"/>
            <a:ext cx="8305801" cy="1959960"/>
          </a:xfrm>
          <a:prstGeom prst="rect">
            <a:avLst/>
          </a:prstGeom>
        </p:spPr>
        <p:txBody>
          <a:bodyPr wrap="square">
            <a:spAutoFit/>
          </a:bodyPr>
          <a:lstStyle/>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Situation 1. Vous voulez connaître l’impact de l’implantation d’un champ d’éoliennes sur l’abondance de chiroptères. </a:t>
            </a: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Pour cela, vous placez une vingtaine de détecteurs automatiques sur le site d’implantation et mesurez l’activité des chauves-souris moyenne pendant 20 nuits juste avant le début des travaux. Une fois les éoliennes implantées, vous répliquez le protocole à l’identique. </a:t>
            </a:r>
          </a:p>
        </p:txBody>
      </p:sp>
      <p:graphicFrame>
        <p:nvGraphicFramePr>
          <p:cNvPr id="10" name="Tableau 9"/>
          <p:cNvGraphicFramePr>
            <a:graphicFrameLocks noGrp="1"/>
          </p:cNvGraphicFramePr>
          <p:nvPr/>
        </p:nvGraphicFramePr>
        <p:xfrm>
          <a:off x="5355166" y="3378994"/>
          <a:ext cx="3340100" cy="1143000"/>
        </p:xfrm>
        <a:graphic>
          <a:graphicData uri="http://schemas.openxmlformats.org/drawingml/2006/table">
            <a:tbl>
              <a:tblPr firstRow="1" firstCol="1" bandRow="1"/>
              <a:tblGrid>
                <a:gridCol w="10795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003300">
                  <a:extLst>
                    <a:ext uri="{9D8B030D-6E8A-4147-A177-3AD203B41FA5}">
                      <a16:colId xmlns:a16="http://schemas.microsoft.com/office/drawing/2014/main" val="20002"/>
                    </a:ext>
                  </a:extLst>
                </a:gridCol>
              </a:tblGrid>
              <a:tr h="190500">
                <a:tc>
                  <a:txBody>
                    <a:bodyPr/>
                    <a:lstStyle/>
                    <a:p>
                      <a:pPr>
                        <a:lnSpc>
                          <a:spcPct val="107000"/>
                        </a:lnSpc>
                        <a:spcAft>
                          <a:spcPts val="0"/>
                        </a:spcAft>
                      </a:pPr>
                      <a:r>
                        <a:rPr lang="fr-FR"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Détecteur</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Activité avant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Activité après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1780</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623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158</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786</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1254</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Espace réservé du numéro de diapositive 1"/>
          <p:cNvSpPr>
            <a:spLocks noGrp="1"/>
          </p:cNvSpPr>
          <p:nvPr>
            <p:ph type="sldNum" sz="quarter" idx="12"/>
          </p:nvPr>
        </p:nvSpPr>
        <p:spPr/>
        <p:txBody>
          <a:bodyPr/>
          <a:lstStyle/>
          <a:p>
            <a:fld id="{228B8149-0202-48DD-B0CD-6908EF5896EA}" type="slidenum">
              <a:rPr lang="fr-FR" smtClean="0"/>
              <a:t>102</a:t>
            </a:fld>
            <a:endParaRPr lang="fr-FR"/>
          </a:p>
        </p:txBody>
      </p:sp>
    </p:spTree>
    <p:extLst>
      <p:ext uri="{BB962C8B-B14F-4D97-AF65-F5344CB8AC3E}">
        <p14:creationId xmlns:p14="http://schemas.microsoft.com/office/powerpoint/2010/main" val="36603666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467" y="1266048"/>
            <a:ext cx="8305800" cy="1367234"/>
          </a:xfrm>
          <a:prstGeom prst="rect">
            <a:avLst/>
          </a:prstGeom>
        </p:spPr>
        <p:txBody>
          <a:bodyPr wrap="square">
            <a:spAutoFit/>
          </a:bodyPr>
          <a:lstStyle/>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Situation 2.</a:t>
            </a:r>
            <a:r>
              <a:rPr lang="fr-FR" dirty="0">
                <a:solidFill>
                  <a:prstClr val="black"/>
                </a:solidFill>
                <a:ea typeface="Calibri" panose="020F0502020204030204" pitchFamily="34" charset="0"/>
                <a:cs typeface="Times New Roman" panose="02020603050405020304" pitchFamily="18" charset="0"/>
              </a:rPr>
              <a:t> </a:t>
            </a:r>
            <a:r>
              <a:rPr lang="fr-FR" b="1" dirty="0">
                <a:solidFill>
                  <a:prstClr val="black"/>
                </a:solidFill>
                <a:ea typeface="Calibri" panose="020F0502020204030204" pitchFamily="34" charset="0"/>
                <a:cs typeface="Times New Roman" panose="02020603050405020304" pitchFamily="18" charset="0"/>
              </a:rPr>
              <a:t>Vous voulez connaître l’impact de la présence d’éoliennes sur l’abondance de chiroptères, mais aucune nouvelle implantation n’est prévue dans la région. </a:t>
            </a: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Dans ce cas, vous disposez 5 SM2 sur un champ d’éoliennes, et 5 SM2 à proximité, dans un habitat similaire, mais en dehors du champ d’éoliennes. Voici vos données : </a:t>
            </a:r>
          </a:p>
        </p:txBody>
      </p:sp>
      <p:sp>
        <p:nvSpPr>
          <p:cNvPr id="5" name="ZoneTexte 4"/>
          <p:cNvSpPr txBox="1"/>
          <p:nvPr/>
        </p:nvSpPr>
        <p:spPr>
          <a:xfrm>
            <a:off x="262465" y="308206"/>
            <a:ext cx="5037667" cy="369332"/>
          </a:xfrm>
          <a:prstGeom prst="rect">
            <a:avLst/>
          </a:prstGeom>
          <a:noFill/>
        </p:spPr>
        <p:txBody>
          <a:bodyPr wrap="square" rtlCol="0">
            <a:spAutoFit/>
          </a:bodyPr>
          <a:lstStyle/>
          <a:p>
            <a:r>
              <a:rPr lang="fr-FR" dirty="0">
                <a:solidFill>
                  <a:prstClr val="black"/>
                </a:solidFill>
              </a:rPr>
              <a:t>Échantillons indépendants ou appariés?</a:t>
            </a:r>
          </a:p>
        </p:txBody>
      </p:sp>
      <p:graphicFrame>
        <p:nvGraphicFramePr>
          <p:cNvPr id="6" name="Tableau 5"/>
          <p:cNvGraphicFramePr>
            <a:graphicFrameLocks noGrp="1"/>
          </p:cNvGraphicFramePr>
          <p:nvPr/>
        </p:nvGraphicFramePr>
        <p:xfrm>
          <a:off x="5143500" y="3488266"/>
          <a:ext cx="3340100" cy="2095500"/>
        </p:xfrm>
        <a:graphic>
          <a:graphicData uri="http://schemas.openxmlformats.org/drawingml/2006/table">
            <a:tbl>
              <a:tblPr firstRow="1" firstCol="1" bandRow="1"/>
              <a:tblGrid>
                <a:gridCol w="10795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003300">
                  <a:extLst>
                    <a:ext uri="{9D8B030D-6E8A-4147-A177-3AD203B41FA5}">
                      <a16:colId xmlns:a16="http://schemas.microsoft.com/office/drawing/2014/main" val="20002"/>
                    </a:ext>
                  </a:extLst>
                </a:gridCol>
              </a:tblGrid>
              <a:tr h="190500">
                <a:tc>
                  <a:txBody>
                    <a:bodyPr/>
                    <a:lstStyle/>
                    <a:p>
                      <a:pPr>
                        <a:lnSpc>
                          <a:spcPct val="107000"/>
                        </a:lnSpc>
                        <a:spcAft>
                          <a:spcPts val="0"/>
                        </a:spcAft>
                      </a:pPr>
                      <a:r>
                        <a:rPr lang="fr-FR"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Détecteur</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Eoliennes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Activité avant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1780</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457</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156</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1567</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378</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968</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5" y="3064932"/>
            <a:ext cx="4663610" cy="2653052"/>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103</a:t>
            </a:fld>
            <a:endParaRPr lang="fr-FR"/>
          </a:p>
        </p:txBody>
      </p:sp>
    </p:spTree>
    <p:extLst>
      <p:ext uri="{BB962C8B-B14F-4D97-AF65-F5344CB8AC3E}">
        <p14:creationId xmlns:p14="http://schemas.microsoft.com/office/powerpoint/2010/main" val="1695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11"/>
          <p:cNvSpPr/>
          <p:nvPr/>
        </p:nvSpPr>
        <p:spPr>
          <a:xfrm>
            <a:off x="4648200" y="313267"/>
            <a:ext cx="4360333" cy="38652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1" name="Rectangle à coins arrondis 10"/>
          <p:cNvSpPr/>
          <p:nvPr/>
        </p:nvSpPr>
        <p:spPr>
          <a:xfrm>
            <a:off x="228600" y="313267"/>
            <a:ext cx="4080933" cy="38652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4" name="Tableau 3"/>
          <p:cNvGraphicFramePr>
            <a:graphicFrameLocks noGrp="1"/>
          </p:cNvGraphicFramePr>
          <p:nvPr/>
        </p:nvGraphicFramePr>
        <p:xfrm>
          <a:off x="419099" y="973666"/>
          <a:ext cx="3340100" cy="1143000"/>
        </p:xfrm>
        <a:graphic>
          <a:graphicData uri="http://schemas.openxmlformats.org/drawingml/2006/table">
            <a:tbl>
              <a:tblPr firstRow="1" firstCol="1" bandRow="1"/>
              <a:tblGrid>
                <a:gridCol w="10795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003300">
                  <a:extLst>
                    <a:ext uri="{9D8B030D-6E8A-4147-A177-3AD203B41FA5}">
                      <a16:colId xmlns:a16="http://schemas.microsoft.com/office/drawing/2014/main" val="20002"/>
                    </a:ext>
                  </a:extLst>
                </a:gridCol>
              </a:tblGrid>
              <a:tr h="190500">
                <a:tc>
                  <a:txBody>
                    <a:bodyPr/>
                    <a:lstStyle/>
                    <a:p>
                      <a:pPr>
                        <a:lnSpc>
                          <a:spcPct val="107000"/>
                        </a:lnSpc>
                        <a:spcAft>
                          <a:spcPts val="0"/>
                        </a:spcAft>
                      </a:pPr>
                      <a:r>
                        <a:rPr lang="fr-FR"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Détecteur</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Activité avant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Activité après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242</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1780</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623</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2354</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158</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504</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786</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1254</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5" name="Tableau 4"/>
          <p:cNvGraphicFramePr>
            <a:graphicFrameLocks noGrp="1"/>
          </p:cNvGraphicFramePr>
          <p:nvPr/>
        </p:nvGraphicFramePr>
        <p:xfrm>
          <a:off x="4931833" y="973666"/>
          <a:ext cx="3340100" cy="2095500"/>
        </p:xfrm>
        <a:graphic>
          <a:graphicData uri="http://schemas.openxmlformats.org/drawingml/2006/table">
            <a:tbl>
              <a:tblPr firstRow="1" firstCol="1" bandRow="1"/>
              <a:tblGrid>
                <a:gridCol w="10795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003300">
                  <a:extLst>
                    <a:ext uri="{9D8B030D-6E8A-4147-A177-3AD203B41FA5}">
                      <a16:colId xmlns:a16="http://schemas.microsoft.com/office/drawing/2014/main" val="20002"/>
                    </a:ext>
                  </a:extLst>
                </a:gridCol>
              </a:tblGrid>
              <a:tr h="190500">
                <a:tc>
                  <a:txBody>
                    <a:bodyPr/>
                    <a:lstStyle/>
                    <a:p>
                      <a:pPr>
                        <a:lnSpc>
                          <a:spcPct val="107000"/>
                        </a:lnSpc>
                        <a:spcAft>
                          <a:spcPts val="0"/>
                        </a:spcAft>
                      </a:pPr>
                      <a:r>
                        <a:rPr lang="fr-FR"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Détecteur</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Eoliennes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Activité avant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1780</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2354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oui</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1365</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457</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156</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1567</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378</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fr-F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968</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Rectangle 5"/>
          <p:cNvSpPr/>
          <p:nvPr/>
        </p:nvSpPr>
        <p:spPr>
          <a:xfrm>
            <a:off x="4854315" y="509601"/>
            <a:ext cx="1331903" cy="369332"/>
          </a:xfrm>
          <a:prstGeom prst="rect">
            <a:avLst/>
          </a:prstGeom>
        </p:spPr>
        <p:txBody>
          <a:bodyPr wrap="none">
            <a:spAutoFit/>
          </a:bodyPr>
          <a:lstStyle/>
          <a:p>
            <a:r>
              <a:rPr lang="fr-FR" b="1" dirty="0">
                <a:solidFill>
                  <a:prstClr val="black"/>
                </a:solidFill>
                <a:ea typeface="Calibri" panose="020F0502020204030204" pitchFamily="34" charset="0"/>
                <a:cs typeface="Times New Roman" panose="02020603050405020304" pitchFamily="18" charset="0"/>
              </a:rPr>
              <a:t>Situation 2.</a:t>
            </a:r>
            <a:r>
              <a:rPr lang="fr-FR" dirty="0">
                <a:solidFill>
                  <a:prstClr val="black"/>
                </a:solidFill>
                <a:ea typeface="Calibri" panose="020F0502020204030204" pitchFamily="34" charset="0"/>
                <a:cs typeface="Times New Roman" panose="02020603050405020304" pitchFamily="18" charset="0"/>
              </a:rPr>
              <a:t> </a:t>
            </a:r>
            <a:endParaRPr lang="fr-FR" dirty="0">
              <a:solidFill>
                <a:prstClr val="black"/>
              </a:solidFill>
            </a:endParaRPr>
          </a:p>
        </p:txBody>
      </p:sp>
      <p:sp>
        <p:nvSpPr>
          <p:cNvPr id="7" name="Rectangle 6"/>
          <p:cNvSpPr/>
          <p:nvPr/>
        </p:nvSpPr>
        <p:spPr>
          <a:xfrm>
            <a:off x="324648" y="509601"/>
            <a:ext cx="1331903" cy="369332"/>
          </a:xfrm>
          <a:prstGeom prst="rect">
            <a:avLst/>
          </a:prstGeom>
        </p:spPr>
        <p:txBody>
          <a:bodyPr wrap="none">
            <a:spAutoFit/>
          </a:bodyPr>
          <a:lstStyle/>
          <a:p>
            <a:r>
              <a:rPr lang="fr-FR" b="1" dirty="0">
                <a:solidFill>
                  <a:prstClr val="black"/>
                </a:solidFill>
                <a:ea typeface="Calibri" panose="020F0502020204030204" pitchFamily="34" charset="0"/>
                <a:cs typeface="Times New Roman" panose="02020603050405020304" pitchFamily="18" charset="0"/>
              </a:rPr>
              <a:t>Situation 1. </a:t>
            </a:r>
            <a:endParaRPr lang="fr-FR" dirty="0">
              <a:solidFill>
                <a:prstClr val="black"/>
              </a:solidFill>
            </a:endParaRPr>
          </a:p>
        </p:txBody>
      </p:sp>
      <p:sp>
        <p:nvSpPr>
          <p:cNvPr id="8" name="Rectangle 7"/>
          <p:cNvSpPr/>
          <p:nvPr/>
        </p:nvSpPr>
        <p:spPr>
          <a:xfrm>
            <a:off x="468581" y="4350054"/>
            <a:ext cx="7416801" cy="1477328"/>
          </a:xfrm>
          <a:prstGeom prst="rect">
            <a:avLst/>
          </a:prstGeom>
        </p:spPr>
        <p:txBody>
          <a:bodyPr wrap="square">
            <a:spAutoFit/>
          </a:bodyPr>
          <a:lstStyle/>
          <a:p>
            <a:r>
              <a:rPr lang="fr-FR" b="1" dirty="0">
                <a:solidFill>
                  <a:prstClr val="black"/>
                </a:solidFill>
              </a:rPr>
              <a:t>Dans les deux cas : </a:t>
            </a:r>
          </a:p>
          <a:p>
            <a:r>
              <a:rPr lang="fr-FR" dirty="0">
                <a:solidFill>
                  <a:prstClr val="black"/>
                </a:solidFill>
              </a:rPr>
              <a:t>L’individu est le détecteur</a:t>
            </a:r>
          </a:p>
          <a:p>
            <a:r>
              <a:rPr lang="fr-FR" dirty="0">
                <a:solidFill>
                  <a:prstClr val="black"/>
                </a:solidFill>
              </a:rPr>
              <a:t>La variable est l’activité</a:t>
            </a:r>
          </a:p>
          <a:p>
            <a:r>
              <a:rPr lang="fr-FR" dirty="0">
                <a:solidFill>
                  <a:prstClr val="black"/>
                </a:solidFill>
              </a:rPr>
              <a:t>Vous avez un effectif de 10 mesures </a:t>
            </a:r>
          </a:p>
          <a:p>
            <a:r>
              <a:rPr lang="fr-FR" dirty="0">
                <a:solidFill>
                  <a:prstClr val="black"/>
                </a:solidFill>
              </a:rPr>
              <a:t>réparti en deux échantillons : avec et sans éoliennes.</a:t>
            </a:r>
          </a:p>
        </p:txBody>
      </p:sp>
      <p:sp>
        <p:nvSpPr>
          <p:cNvPr id="9" name="Rectangle 8"/>
          <p:cNvSpPr/>
          <p:nvPr/>
        </p:nvSpPr>
        <p:spPr>
          <a:xfrm>
            <a:off x="228600" y="2404786"/>
            <a:ext cx="3886200" cy="646331"/>
          </a:xfrm>
          <a:prstGeom prst="rect">
            <a:avLst/>
          </a:prstGeom>
        </p:spPr>
        <p:txBody>
          <a:bodyPr wrap="square">
            <a:spAutoFit/>
          </a:bodyPr>
          <a:lstStyle/>
          <a:p>
            <a:r>
              <a:rPr lang="fr-FR" b="1" dirty="0">
                <a:solidFill>
                  <a:prstClr val="black"/>
                </a:solidFill>
                <a:ea typeface="Calibri" panose="020F0502020204030204" pitchFamily="34" charset="0"/>
                <a:cs typeface="Times New Roman" panose="02020603050405020304" pitchFamily="18" charset="0"/>
              </a:rPr>
              <a:t>« appariés »</a:t>
            </a:r>
            <a:r>
              <a:rPr lang="fr-FR" dirty="0">
                <a:solidFill>
                  <a:prstClr val="black"/>
                </a:solidFill>
                <a:ea typeface="Calibri" panose="020F0502020204030204" pitchFamily="34" charset="0"/>
                <a:cs typeface="Times New Roman" panose="02020603050405020304" pitchFamily="18" charset="0"/>
              </a:rPr>
              <a:t>  les deux échantillons sont mesurés sur les mêmes individus </a:t>
            </a:r>
            <a:endParaRPr lang="fr-FR" dirty="0">
              <a:solidFill>
                <a:prstClr val="black"/>
              </a:solidFill>
            </a:endParaRPr>
          </a:p>
        </p:txBody>
      </p:sp>
      <p:sp>
        <p:nvSpPr>
          <p:cNvPr id="10" name="Rectangle 9"/>
          <p:cNvSpPr/>
          <p:nvPr/>
        </p:nvSpPr>
        <p:spPr>
          <a:xfrm>
            <a:off x="4931833" y="3255201"/>
            <a:ext cx="4191000" cy="923330"/>
          </a:xfrm>
          <a:prstGeom prst="rect">
            <a:avLst/>
          </a:prstGeom>
        </p:spPr>
        <p:txBody>
          <a:bodyPr wrap="square">
            <a:spAutoFit/>
          </a:bodyPr>
          <a:lstStyle/>
          <a:p>
            <a:r>
              <a:rPr lang="fr-FR" b="1" dirty="0">
                <a:solidFill>
                  <a:prstClr val="black"/>
                </a:solidFill>
                <a:ea typeface="Calibri" panose="020F0502020204030204" pitchFamily="34" charset="0"/>
                <a:cs typeface="Times New Roman" panose="02020603050405020304" pitchFamily="18" charset="0"/>
              </a:rPr>
              <a:t>« non appariés » ou « indépendants »</a:t>
            </a:r>
            <a:r>
              <a:rPr lang="fr-FR" dirty="0">
                <a:solidFill>
                  <a:prstClr val="black"/>
                </a:solidFill>
                <a:ea typeface="Calibri" panose="020F0502020204030204" pitchFamily="34" charset="0"/>
                <a:cs typeface="Times New Roman" panose="02020603050405020304" pitchFamily="18" charset="0"/>
              </a:rPr>
              <a:t> les deux échantillons sont mesurés sur des individus différents </a:t>
            </a:r>
            <a:endParaRPr lang="fr-FR" dirty="0">
              <a:solidFill>
                <a:prstClr val="black"/>
              </a:solidFill>
            </a:endParaRPr>
          </a:p>
        </p:txBody>
      </p:sp>
      <p:sp>
        <p:nvSpPr>
          <p:cNvPr id="13" name="ZoneTexte 12"/>
          <p:cNvSpPr txBox="1"/>
          <p:nvPr/>
        </p:nvSpPr>
        <p:spPr>
          <a:xfrm>
            <a:off x="2064549" y="6142839"/>
            <a:ext cx="5579532" cy="461665"/>
          </a:xfrm>
          <a:prstGeom prst="rect">
            <a:avLst/>
          </a:prstGeom>
          <a:noFill/>
        </p:spPr>
        <p:txBody>
          <a:bodyPr wrap="square" rtlCol="0">
            <a:spAutoFit/>
          </a:bodyPr>
          <a:lstStyle/>
          <a:p>
            <a:r>
              <a:rPr lang="fr-FR" sz="2400" b="1" u="sng" dirty="0">
                <a:solidFill>
                  <a:prstClr val="black"/>
                </a:solidFill>
              </a:rPr>
              <a:t>MAIS </a:t>
            </a:r>
            <a:r>
              <a:rPr lang="fr-FR" sz="2400" dirty="0">
                <a:solidFill>
                  <a:prstClr val="black"/>
                </a:solidFill>
              </a:rPr>
              <a:t>les méthodes d’analyse diffèrent</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104</a:t>
            </a:fld>
            <a:endParaRPr lang="fr-FR"/>
          </a:p>
        </p:txBody>
      </p:sp>
    </p:spTree>
    <p:extLst>
      <p:ext uri="{BB962C8B-B14F-4D97-AF65-F5344CB8AC3E}">
        <p14:creationId xmlns:p14="http://schemas.microsoft.com/office/powerpoint/2010/main" val="6739738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2399" y="2307508"/>
            <a:ext cx="6053667" cy="1936428"/>
          </a:xfrm>
          <a:prstGeom prst="rect">
            <a:avLst/>
          </a:prstGeom>
        </p:spPr>
        <p:txBody>
          <a:bodyPr wrap="square">
            <a:spAutoFit/>
          </a:bodyPr>
          <a:lstStyle/>
          <a:p>
            <a:pPr>
              <a:lnSpc>
                <a:spcPct val="107000"/>
              </a:lnSpc>
              <a:spcAft>
                <a:spcPts val="800"/>
              </a:spcAft>
            </a:pPr>
            <a:r>
              <a:rPr lang="fr-FR" sz="2800" dirty="0">
                <a:solidFill>
                  <a:prstClr val="black"/>
                </a:solidFill>
                <a:ea typeface="Calibri" panose="020F0502020204030204" pitchFamily="34" charset="0"/>
                <a:cs typeface="Times New Roman" panose="02020603050405020304" pitchFamily="18" charset="0"/>
              </a:rPr>
              <a:t>Deux échantillons sont </a:t>
            </a:r>
            <a:r>
              <a:rPr lang="fr-FR" sz="2800" b="1" u="sng" dirty="0">
                <a:solidFill>
                  <a:prstClr val="black"/>
                </a:solidFill>
                <a:ea typeface="Calibri" panose="020F0502020204030204" pitchFamily="34" charset="0"/>
                <a:cs typeface="Times New Roman" panose="02020603050405020304" pitchFamily="18" charset="0"/>
              </a:rPr>
              <a:t>appariés </a:t>
            </a:r>
            <a:r>
              <a:rPr lang="fr-FR" sz="2800" dirty="0">
                <a:solidFill>
                  <a:prstClr val="black"/>
                </a:solidFill>
                <a:ea typeface="Calibri" panose="020F0502020204030204" pitchFamily="34" charset="0"/>
                <a:cs typeface="Times New Roman" panose="02020603050405020304" pitchFamily="18" charset="0"/>
              </a:rPr>
              <a:t>dès lors qu’ils sont couplés soit par </a:t>
            </a:r>
            <a:r>
              <a:rPr lang="fr-FR" sz="2800" b="1" u="sng" dirty="0">
                <a:solidFill>
                  <a:prstClr val="black"/>
                </a:solidFill>
                <a:ea typeface="Calibri" panose="020F0502020204030204" pitchFamily="34" charset="0"/>
                <a:cs typeface="Times New Roman" panose="02020603050405020304" pitchFamily="18" charset="0"/>
              </a:rPr>
              <a:t>choix expérimental</a:t>
            </a:r>
            <a:r>
              <a:rPr lang="fr-FR" sz="2800" dirty="0">
                <a:solidFill>
                  <a:prstClr val="black"/>
                </a:solidFill>
                <a:ea typeface="Calibri" panose="020F0502020204030204" pitchFamily="34" charset="0"/>
                <a:cs typeface="Times New Roman" panose="02020603050405020304" pitchFamily="18" charset="0"/>
              </a:rPr>
              <a:t>, soit par le </a:t>
            </a:r>
            <a:r>
              <a:rPr lang="fr-FR" sz="2800" b="1" u="sng" dirty="0">
                <a:solidFill>
                  <a:prstClr val="black"/>
                </a:solidFill>
                <a:ea typeface="Calibri" panose="020F0502020204030204" pitchFamily="34" charset="0"/>
                <a:cs typeface="Times New Roman" panose="02020603050405020304" pitchFamily="18" charset="0"/>
              </a:rPr>
              <a:t>caractère que l’on mesure</a:t>
            </a:r>
            <a:r>
              <a:rPr lang="fr-FR" sz="2800" dirty="0">
                <a:solidFill>
                  <a:prstClr val="black"/>
                </a:solidFill>
                <a:ea typeface="Calibri" panose="020F0502020204030204" pitchFamily="34" charset="0"/>
                <a:cs typeface="Times New Roman" panose="02020603050405020304" pitchFamily="18" charset="0"/>
              </a:rPr>
              <a:t>. </a:t>
            </a:r>
            <a:endParaRPr lang="fr-FR" sz="2000" dirty="0">
              <a:solidFill>
                <a:prstClr val="black"/>
              </a:solidFill>
              <a:ea typeface="Calibri" panose="020F0502020204030204" pitchFamily="34" charset="0"/>
              <a:cs typeface="Times New Roman" panose="02020603050405020304" pitchFamily="18" charset="0"/>
            </a:endParaRP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105</a:t>
            </a:fld>
            <a:endParaRPr lang="fr-FR"/>
          </a:p>
        </p:txBody>
      </p:sp>
    </p:spTree>
    <p:extLst>
      <p:ext uri="{BB962C8B-B14F-4D97-AF65-F5344CB8AC3E}">
        <p14:creationId xmlns:p14="http://schemas.microsoft.com/office/powerpoint/2010/main" val="1410087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à coins arrondis 17"/>
          <p:cNvSpPr/>
          <p:nvPr/>
        </p:nvSpPr>
        <p:spPr>
          <a:xfrm>
            <a:off x="440264" y="5469208"/>
            <a:ext cx="6925735" cy="11361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7" name="Rectangle à coins arrondis 16"/>
          <p:cNvSpPr/>
          <p:nvPr/>
        </p:nvSpPr>
        <p:spPr>
          <a:xfrm>
            <a:off x="440264" y="4169379"/>
            <a:ext cx="6925735" cy="11361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6" name="Rectangle à coins arrondis 15"/>
          <p:cNvSpPr/>
          <p:nvPr/>
        </p:nvSpPr>
        <p:spPr>
          <a:xfrm>
            <a:off x="440264" y="2672557"/>
            <a:ext cx="6925735" cy="133318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Rectangle à coins arrondis 14"/>
          <p:cNvSpPr/>
          <p:nvPr/>
        </p:nvSpPr>
        <p:spPr>
          <a:xfrm>
            <a:off x="440265" y="1166800"/>
            <a:ext cx="6925735" cy="133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 name="Rectangle 5"/>
          <p:cNvSpPr/>
          <p:nvPr/>
        </p:nvSpPr>
        <p:spPr>
          <a:xfrm>
            <a:off x="440265" y="243470"/>
            <a:ext cx="8178801" cy="923330"/>
          </a:xfrm>
          <a:prstGeom prst="rect">
            <a:avLst/>
          </a:prstGeom>
        </p:spPr>
        <p:txBody>
          <a:bodyPr wrap="square">
            <a:spAutoFit/>
          </a:bodyPr>
          <a:lstStyle/>
          <a:p>
            <a:r>
              <a:rPr lang="fr-FR" dirty="0">
                <a:solidFill>
                  <a:prstClr val="black"/>
                </a:solidFill>
              </a:rPr>
              <a:t>Les échantillons suivants sont-ils </a:t>
            </a:r>
            <a:r>
              <a:rPr lang="fr-FR" b="1" dirty="0">
                <a:solidFill>
                  <a:prstClr val="black"/>
                </a:solidFill>
              </a:rPr>
              <a:t>appariés ou indépendants </a:t>
            </a:r>
            <a:r>
              <a:rPr lang="fr-FR" dirty="0">
                <a:solidFill>
                  <a:prstClr val="black"/>
                </a:solidFill>
              </a:rPr>
              <a:t>? Afin de vous aider à répondre, identifiez l’individu et le ou les échantillons. Vous pouvez aussi représenter l’ensemble des résultats possibles sous forme d’un tableau. </a:t>
            </a:r>
          </a:p>
        </p:txBody>
      </p:sp>
      <p:sp>
        <p:nvSpPr>
          <p:cNvPr id="7" name="Rectangle 6"/>
          <p:cNvSpPr/>
          <p:nvPr/>
        </p:nvSpPr>
        <p:spPr>
          <a:xfrm>
            <a:off x="440265" y="5585381"/>
            <a:ext cx="4572000" cy="923330"/>
          </a:xfrm>
          <a:prstGeom prst="rect">
            <a:avLst/>
          </a:prstGeom>
        </p:spPr>
        <p:txBody>
          <a:bodyPr>
            <a:spAutoFit/>
          </a:bodyPr>
          <a:lstStyle/>
          <a:p>
            <a:r>
              <a:rPr lang="fr-FR" dirty="0">
                <a:solidFill>
                  <a:prstClr val="black"/>
                </a:solidFill>
              </a:rPr>
              <a:t>Un météorologue compare les températures entre dix villes, chacune mesurées par deux stations météo</a:t>
            </a:r>
          </a:p>
        </p:txBody>
      </p:sp>
      <p:sp>
        <p:nvSpPr>
          <p:cNvPr id="8" name="Rectangle 7"/>
          <p:cNvSpPr/>
          <p:nvPr/>
        </p:nvSpPr>
        <p:spPr>
          <a:xfrm>
            <a:off x="664634" y="1341690"/>
            <a:ext cx="4572000" cy="923330"/>
          </a:xfrm>
          <a:prstGeom prst="rect">
            <a:avLst/>
          </a:prstGeom>
        </p:spPr>
        <p:txBody>
          <a:bodyPr>
            <a:spAutoFit/>
          </a:bodyPr>
          <a:lstStyle/>
          <a:p>
            <a:r>
              <a:rPr lang="fr-FR" dirty="0">
                <a:solidFill>
                  <a:prstClr val="black"/>
                </a:solidFill>
              </a:rPr>
              <a:t>Un forestier compare les hauteurs de 10 arbres, chacun mesurés avec cinq télémètres de marques différentes</a:t>
            </a:r>
          </a:p>
        </p:txBody>
      </p:sp>
      <p:sp>
        <p:nvSpPr>
          <p:cNvPr id="9" name="Rectangle 8"/>
          <p:cNvSpPr/>
          <p:nvPr/>
        </p:nvSpPr>
        <p:spPr>
          <a:xfrm>
            <a:off x="440265" y="2651538"/>
            <a:ext cx="4572000" cy="1200329"/>
          </a:xfrm>
          <a:prstGeom prst="rect">
            <a:avLst/>
          </a:prstGeom>
        </p:spPr>
        <p:txBody>
          <a:bodyPr>
            <a:spAutoFit/>
          </a:bodyPr>
          <a:lstStyle/>
          <a:p>
            <a:r>
              <a:rPr lang="fr-FR" dirty="0">
                <a:solidFill>
                  <a:prstClr val="black"/>
                </a:solidFill>
              </a:rPr>
              <a:t>On enquête sur l’importance que les 25 élèves d’une classe de collège accordent à la protection de la nature avant et après une sortie en montagne</a:t>
            </a:r>
          </a:p>
        </p:txBody>
      </p:sp>
      <p:sp>
        <p:nvSpPr>
          <p:cNvPr id="10" name="Rectangle 9"/>
          <p:cNvSpPr/>
          <p:nvPr/>
        </p:nvSpPr>
        <p:spPr>
          <a:xfrm>
            <a:off x="440265" y="4187079"/>
            <a:ext cx="4572000" cy="923330"/>
          </a:xfrm>
          <a:prstGeom prst="rect">
            <a:avLst/>
          </a:prstGeom>
        </p:spPr>
        <p:txBody>
          <a:bodyPr>
            <a:spAutoFit/>
          </a:bodyPr>
          <a:lstStyle/>
          <a:p>
            <a:r>
              <a:rPr lang="fr-FR" dirty="0">
                <a:solidFill>
                  <a:prstClr val="black"/>
                </a:solidFill>
              </a:rPr>
              <a:t>On étudie l’effet de la température d’incubation sur le déterminisme du sexe chez 50 jeunes tortues éclos en couveuses.</a:t>
            </a: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617" y="1265489"/>
            <a:ext cx="1399116" cy="1127859"/>
          </a:xfrm>
          <a:prstGeom prst="rect">
            <a:avLst/>
          </a:prstGeom>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618" y="2776746"/>
            <a:ext cx="1509854" cy="1140354"/>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617" y="4207934"/>
            <a:ext cx="1638593" cy="1017058"/>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9827" y="5533073"/>
            <a:ext cx="1366172" cy="1027945"/>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106</a:t>
            </a:fld>
            <a:endParaRPr lang="fr-FR"/>
          </a:p>
        </p:txBody>
      </p:sp>
    </p:spTree>
    <p:extLst>
      <p:ext uri="{BB962C8B-B14F-4D97-AF65-F5344CB8AC3E}">
        <p14:creationId xmlns:p14="http://schemas.microsoft.com/office/powerpoint/2010/main" val="1455645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702593" y="372321"/>
            <a:ext cx="6925735" cy="133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 name="Rectangle 4"/>
          <p:cNvSpPr/>
          <p:nvPr/>
        </p:nvSpPr>
        <p:spPr>
          <a:xfrm>
            <a:off x="926962" y="454182"/>
            <a:ext cx="4572000" cy="923330"/>
          </a:xfrm>
          <a:prstGeom prst="rect">
            <a:avLst/>
          </a:prstGeom>
        </p:spPr>
        <p:txBody>
          <a:bodyPr>
            <a:spAutoFit/>
          </a:bodyPr>
          <a:lstStyle/>
          <a:p>
            <a:r>
              <a:rPr lang="fr-FR" dirty="0">
                <a:solidFill>
                  <a:prstClr val="black"/>
                </a:solidFill>
              </a:rPr>
              <a:t>Un forestier compare les hauteurs de 10 arbres, chacun mesurés avec cinq télémètres de marques différentes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945" y="471010"/>
            <a:ext cx="1399116" cy="1127859"/>
          </a:xfrm>
          <a:prstGeom prst="rect">
            <a:avLst/>
          </a:prstGeom>
        </p:spPr>
      </p:pic>
      <p:graphicFrame>
        <p:nvGraphicFramePr>
          <p:cNvPr id="8" name="Tableau 7"/>
          <p:cNvGraphicFramePr>
            <a:graphicFrameLocks noGrp="1"/>
          </p:cNvGraphicFramePr>
          <p:nvPr/>
        </p:nvGraphicFramePr>
        <p:xfrm>
          <a:off x="1883694" y="2122552"/>
          <a:ext cx="4953000" cy="1000125"/>
        </p:xfrm>
        <a:graphic>
          <a:graphicData uri="http://schemas.openxmlformats.org/drawingml/2006/table">
            <a:tbl>
              <a:tblPr/>
              <a:tblGrid>
                <a:gridCol w="1143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200025">
                <a:tc>
                  <a:txBody>
                    <a:bodyPr/>
                    <a:lstStyle/>
                    <a:p>
                      <a:pPr algn="l" fontAlgn="ctr"/>
                      <a:r>
                        <a:rPr lang="fr-FR" sz="1100" b="1" i="0" u="none" strike="noStrike">
                          <a:solidFill>
                            <a:srgbClr val="000000"/>
                          </a:solidFill>
                          <a:effectLst/>
                          <a:latin typeface="Calibri" panose="020F0502020204030204" pitchFamily="34" charset="0"/>
                        </a:rPr>
                        <a:t>Télémètre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r" fontAlgn="ctr"/>
                      <a:r>
                        <a:rPr lang="fr-FR" sz="1100" b="1"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r" fontAlgn="ctr"/>
                      <a:r>
                        <a:rPr lang="fr-FR" sz="1100" b="1"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r" fontAlgn="ctr"/>
                      <a:r>
                        <a:rPr lang="fr-FR" sz="1100" b="1"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r" fontAlgn="ctr"/>
                      <a:r>
                        <a:rPr lang="fr-FR" sz="1100" b="1"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r" fontAlgn="ctr"/>
                      <a:r>
                        <a:rPr lang="fr-FR" sz="1100" b="1" i="0" u="none" strike="noStrike">
                          <a:solidFill>
                            <a:srgbClr val="000000"/>
                          </a:solidFill>
                          <a:effectLst/>
                          <a:latin typeface="Calibri" panose="020F0502020204030204" pitchFamily="34" charset="0"/>
                        </a:rPr>
                        <a:t>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00025">
                <a:tc>
                  <a:txBody>
                    <a:bodyPr/>
                    <a:lstStyle/>
                    <a:p>
                      <a:pPr algn="l" fontAlgn="ctr"/>
                      <a:r>
                        <a:rPr lang="fr-FR" sz="1100" b="0" i="0" u="none" strike="noStrike">
                          <a:solidFill>
                            <a:srgbClr val="000000"/>
                          </a:solidFill>
                          <a:effectLst/>
                          <a:latin typeface="Calibri" panose="020F0502020204030204" pitchFamily="34" charset="0"/>
                        </a:rPr>
                        <a:t>Arbre 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14.1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14.3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14.8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13.9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algn="l" fontAlgn="ctr"/>
                      <a:r>
                        <a:rPr lang="fr-FR" sz="1100" b="0" i="0" u="none" strike="noStrike">
                          <a:solidFill>
                            <a:srgbClr val="000000"/>
                          </a:solidFill>
                          <a:effectLst/>
                          <a:latin typeface="Calibri" panose="020F0502020204030204" pitchFamily="34" charset="0"/>
                        </a:rPr>
                        <a:t>Arbre 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9.6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9.6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9.7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9.5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9.1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0025">
                <a:tc>
                  <a:txBody>
                    <a:bodyPr/>
                    <a:lstStyle/>
                    <a:p>
                      <a:pPr algn="l" fontAlgn="ctr"/>
                      <a:r>
                        <a:rPr lang="fr-FR" sz="1100" b="0" i="0" u="none" strike="noStrike">
                          <a:solidFill>
                            <a:srgbClr val="000000"/>
                          </a:solidFill>
                          <a:effectLst/>
                          <a:latin typeface="Calibri" panose="020F0502020204030204" pitchFamily="34" charset="0"/>
                        </a:rPr>
                        <a: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fr-FR"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fr-FR"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fr-FR"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fr-FR"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fr-FR" sz="11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0025">
                <a:tc>
                  <a:txBody>
                    <a:bodyPr/>
                    <a:lstStyle/>
                    <a:p>
                      <a:pPr algn="l" fontAlgn="ctr"/>
                      <a:r>
                        <a:rPr lang="fr-FR" sz="1100" b="0" i="0" u="none" strike="noStrike">
                          <a:solidFill>
                            <a:srgbClr val="000000"/>
                          </a:solidFill>
                          <a:effectLst/>
                          <a:latin typeface="Calibri" panose="020F0502020204030204" pitchFamily="34" charset="0"/>
                        </a:rPr>
                        <a:t>Arbre 10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18.2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18.5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18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a:solidFill>
                            <a:srgbClr val="000000"/>
                          </a:solidFill>
                          <a:effectLst/>
                          <a:latin typeface="Calibri" panose="020F0502020204030204" pitchFamily="34" charset="0"/>
                        </a:rPr>
                        <a:t>18.3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fr-FR" sz="1100" b="0" i="0" u="none" strike="noStrike" dirty="0">
                          <a:solidFill>
                            <a:srgbClr val="000000"/>
                          </a:solidFill>
                          <a:effectLst/>
                          <a:latin typeface="Calibri" panose="020F0502020204030204" pitchFamily="34" charset="0"/>
                        </a:rPr>
                        <a:t>18.2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ZoneTexte 8"/>
          <p:cNvSpPr txBox="1"/>
          <p:nvPr/>
        </p:nvSpPr>
        <p:spPr>
          <a:xfrm>
            <a:off x="829594" y="4353254"/>
            <a:ext cx="7061200" cy="923330"/>
          </a:xfrm>
          <a:prstGeom prst="rect">
            <a:avLst/>
          </a:prstGeom>
          <a:noFill/>
        </p:spPr>
        <p:txBody>
          <a:bodyPr wrap="square" rtlCol="0">
            <a:spAutoFit/>
          </a:bodyPr>
          <a:lstStyle/>
          <a:p>
            <a:r>
              <a:rPr lang="fr-FR" b="1" dirty="0">
                <a:solidFill>
                  <a:prstClr val="black"/>
                </a:solidFill>
              </a:rPr>
              <a:t>Échantillons </a:t>
            </a:r>
            <a:r>
              <a:rPr lang="fr-FR" b="1" u="sng" dirty="0">
                <a:solidFill>
                  <a:prstClr val="black"/>
                </a:solidFill>
              </a:rPr>
              <a:t>NON APPARIÉS</a:t>
            </a:r>
            <a:r>
              <a:rPr lang="fr-FR" dirty="0">
                <a:solidFill>
                  <a:prstClr val="black"/>
                </a:solidFill>
              </a:rPr>
              <a:t>: tous les arbres sont mesurés avec les 5 télémètres, il n’y a pas de relation entre les mesures de deux télémètres ni entre les mesures de deux arbres</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107</a:t>
            </a:fld>
            <a:endParaRPr lang="fr-FR"/>
          </a:p>
        </p:txBody>
      </p:sp>
    </p:spTree>
    <p:extLst>
      <p:ext uri="{BB962C8B-B14F-4D97-AF65-F5344CB8AC3E}">
        <p14:creationId xmlns:p14="http://schemas.microsoft.com/office/powerpoint/2010/main" val="26091953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812797" y="615157"/>
            <a:ext cx="6925735" cy="133318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 name="Rectangle 4"/>
          <p:cNvSpPr/>
          <p:nvPr/>
        </p:nvSpPr>
        <p:spPr>
          <a:xfrm>
            <a:off x="812798" y="594138"/>
            <a:ext cx="4572000" cy="1200329"/>
          </a:xfrm>
          <a:prstGeom prst="rect">
            <a:avLst/>
          </a:prstGeom>
        </p:spPr>
        <p:txBody>
          <a:bodyPr>
            <a:spAutoFit/>
          </a:bodyPr>
          <a:lstStyle/>
          <a:p>
            <a:r>
              <a:rPr lang="fr-FR" dirty="0">
                <a:solidFill>
                  <a:prstClr val="black"/>
                </a:solidFill>
              </a:rPr>
              <a:t>On enquête sur l’importance que les 25 élèves d’une classe de collège accordent à la protection de la nature avant et après une sortie en montagne</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151" y="719346"/>
            <a:ext cx="1509854" cy="1140354"/>
          </a:xfrm>
          <a:prstGeom prst="rect">
            <a:avLst/>
          </a:prstGeom>
        </p:spPr>
      </p:pic>
      <p:graphicFrame>
        <p:nvGraphicFramePr>
          <p:cNvPr id="7" name="Tableau 6"/>
          <p:cNvGraphicFramePr>
            <a:graphicFrameLocks noGrp="1"/>
          </p:cNvGraphicFramePr>
          <p:nvPr/>
        </p:nvGraphicFramePr>
        <p:xfrm>
          <a:off x="1508548" y="2833157"/>
          <a:ext cx="5754370" cy="857250"/>
        </p:xfrm>
        <a:graphic>
          <a:graphicData uri="http://schemas.openxmlformats.org/drawingml/2006/table">
            <a:tbl>
              <a:tblPr firstRow="1" firstCol="1" bandRow="1"/>
              <a:tblGrid>
                <a:gridCol w="1917700">
                  <a:extLst>
                    <a:ext uri="{9D8B030D-6E8A-4147-A177-3AD203B41FA5}">
                      <a16:colId xmlns:a16="http://schemas.microsoft.com/office/drawing/2014/main" val="20000"/>
                    </a:ext>
                  </a:extLst>
                </a:gridCol>
                <a:gridCol w="1918335">
                  <a:extLst>
                    <a:ext uri="{9D8B030D-6E8A-4147-A177-3AD203B41FA5}">
                      <a16:colId xmlns:a16="http://schemas.microsoft.com/office/drawing/2014/main" val="20001"/>
                    </a:ext>
                  </a:extLst>
                </a:gridCol>
                <a:gridCol w="1918335">
                  <a:extLst>
                    <a:ext uri="{9D8B030D-6E8A-4147-A177-3AD203B41FA5}">
                      <a16:colId xmlns:a16="http://schemas.microsoft.com/office/drawing/2014/main" val="20002"/>
                    </a:ext>
                  </a:extLst>
                </a:gridCol>
              </a:tblGrid>
              <a:tr h="0">
                <a:tc>
                  <a:txBody>
                    <a:bodyPr/>
                    <a:lstStyle/>
                    <a:p>
                      <a:pPr marL="457200">
                        <a:lnSpc>
                          <a:spcPct val="107000"/>
                        </a:lnSpc>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Elève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457200">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Avant sortie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457200">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Après sortie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Intéressé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Intéressé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Pas intéressé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Intéressé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Pas intéressé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Intéressé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ZoneTexte 7"/>
          <p:cNvSpPr txBox="1"/>
          <p:nvPr/>
        </p:nvSpPr>
        <p:spPr>
          <a:xfrm>
            <a:off x="1092199" y="4614915"/>
            <a:ext cx="7061200" cy="369332"/>
          </a:xfrm>
          <a:prstGeom prst="rect">
            <a:avLst/>
          </a:prstGeom>
          <a:noFill/>
        </p:spPr>
        <p:txBody>
          <a:bodyPr wrap="square" rtlCol="0">
            <a:spAutoFit/>
          </a:bodyPr>
          <a:lstStyle/>
          <a:p>
            <a:r>
              <a:rPr lang="fr-FR" b="1" dirty="0">
                <a:solidFill>
                  <a:prstClr val="black"/>
                </a:solidFill>
              </a:rPr>
              <a:t>Échantillons </a:t>
            </a:r>
            <a:r>
              <a:rPr lang="fr-FR" b="1" u="sng" dirty="0">
                <a:solidFill>
                  <a:prstClr val="black"/>
                </a:solidFill>
              </a:rPr>
              <a:t>APPARIÉS</a:t>
            </a:r>
            <a:r>
              <a:rPr lang="fr-FR" dirty="0">
                <a:solidFill>
                  <a:prstClr val="black"/>
                </a:solidFill>
              </a:rPr>
              <a:t>: le même élève est interrogé deux fois</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108</a:t>
            </a:fld>
            <a:endParaRPr lang="fr-FR"/>
          </a:p>
        </p:txBody>
      </p:sp>
    </p:spTree>
    <p:extLst>
      <p:ext uri="{BB962C8B-B14F-4D97-AF65-F5344CB8AC3E}">
        <p14:creationId xmlns:p14="http://schemas.microsoft.com/office/powerpoint/2010/main" val="1807669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1041397" y="1002846"/>
            <a:ext cx="6925735" cy="11361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 name="Rectangle 4"/>
          <p:cNvSpPr/>
          <p:nvPr/>
        </p:nvSpPr>
        <p:spPr>
          <a:xfrm>
            <a:off x="1041398" y="963426"/>
            <a:ext cx="4572000" cy="923330"/>
          </a:xfrm>
          <a:prstGeom prst="rect">
            <a:avLst/>
          </a:prstGeom>
        </p:spPr>
        <p:txBody>
          <a:bodyPr>
            <a:spAutoFit/>
          </a:bodyPr>
          <a:lstStyle/>
          <a:p>
            <a:r>
              <a:rPr lang="fr-FR" dirty="0">
                <a:solidFill>
                  <a:prstClr val="black"/>
                </a:solidFill>
              </a:rPr>
              <a:t>On étudie l’effet de la température d’incubation sur le déterminisme du sexe chez 50 jeunes tortues éclos en couveuses.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750" y="1041401"/>
            <a:ext cx="1638593" cy="1017058"/>
          </a:xfrm>
          <a:prstGeom prst="rect">
            <a:avLst/>
          </a:prstGeom>
        </p:spPr>
      </p:pic>
      <p:graphicFrame>
        <p:nvGraphicFramePr>
          <p:cNvPr id="7" name="Tableau 6"/>
          <p:cNvGraphicFramePr>
            <a:graphicFrameLocks noGrp="1"/>
          </p:cNvGraphicFramePr>
          <p:nvPr/>
        </p:nvGraphicFramePr>
        <p:xfrm>
          <a:off x="1669415" y="3090597"/>
          <a:ext cx="5754370" cy="1036638"/>
        </p:xfrm>
        <a:graphic>
          <a:graphicData uri="http://schemas.openxmlformats.org/drawingml/2006/table">
            <a:tbl>
              <a:tblPr firstRow="1" firstCol="1" bandRow="1"/>
              <a:tblGrid>
                <a:gridCol w="1917700">
                  <a:extLst>
                    <a:ext uri="{9D8B030D-6E8A-4147-A177-3AD203B41FA5}">
                      <a16:colId xmlns:a16="http://schemas.microsoft.com/office/drawing/2014/main" val="20000"/>
                    </a:ext>
                  </a:extLst>
                </a:gridCol>
                <a:gridCol w="1918335">
                  <a:extLst>
                    <a:ext uri="{9D8B030D-6E8A-4147-A177-3AD203B41FA5}">
                      <a16:colId xmlns:a16="http://schemas.microsoft.com/office/drawing/2014/main" val="20001"/>
                    </a:ext>
                  </a:extLst>
                </a:gridCol>
                <a:gridCol w="1918335">
                  <a:extLst>
                    <a:ext uri="{9D8B030D-6E8A-4147-A177-3AD203B41FA5}">
                      <a16:colId xmlns:a16="http://schemas.microsoft.com/office/drawing/2014/main" val="20002"/>
                    </a:ext>
                  </a:extLst>
                </a:gridCol>
              </a:tblGrid>
              <a:tr h="0">
                <a:tc>
                  <a:txBody>
                    <a:bodyPr/>
                    <a:lstStyle/>
                    <a:p>
                      <a:pPr marL="457200">
                        <a:lnSpc>
                          <a:spcPct val="107000"/>
                        </a:lnSpc>
                        <a:spcAft>
                          <a:spcPts val="0"/>
                        </a:spcAft>
                        <a:tabLst>
                          <a:tab pos="828040" algn="ctr"/>
                        </a:tabLst>
                      </a:pPr>
                      <a:r>
                        <a:rPr lang="fr-FR" sz="1100" b="1">
                          <a:effectLst/>
                          <a:latin typeface="Calibri" panose="020F0502020204030204" pitchFamily="34" charset="0"/>
                          <a:ea typeface="Calibri" panose="020F0502020204030204" pitchFamily="34" charset="0"/>
                          <a:cs typeface="Times New Roman" panose="02020603050405020304" pitchFamily="18" charset="0"/>
                        </a:rPr>
                        <a:t>Température de la couveuse (°C)</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457200">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M</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457200">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F</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Oui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Non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Oui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Non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Non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Oui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Non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Oui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ZoneTexte 7"/>
          <p:cNvSpPr txBox="1"/>
          <p:nvPr/>
        </p:nvSpPr>
        <p:spPr>
          <a:xfrm>
            <a:off x="1092199" y="4614915"/>
            <a:ext cx="7408334" cy="369332"/>
          </a:xfrm>
          <a:prstGeom prst="rect">
            <a:avLst/>
          </a:prstGeom>
          <a:noFill/>
        </p:spPr>
        <p:txBody>
          <a:bodyPr wrap="square" rtlCol="0">
            <a:spAutoFit/>
          </a:bodyPr>
          <a:lstStyle/>
          <a:p>
            <a:r>
              <a:rPr lang="fr-FR" b="1" dirty="0">
                <a:solidFill>
                  <a:prstClr val="black"/>
                </a:solidFill>
              </a:rPr>
              <a:t>Échantillons </a:t>
            </a:r>
            <a:r>
              <a:rPr lang="fr-FR" b="1" u="sng" dirty="0">
                <a:solidFill>
                  <a:prstClr val="black"/>
                </a:solidFill>
              </a:rPr>
              <a:t>APPARIÉS</a:t>
            </a:r>
            <a:r>
              <a:rPr lang="fr-FR" dirty="0">
                <a:solidFill>
                  <a:prstClr val="black"/>
                </a:solidFill>
              </a:rPr>
              <a:t>: une tortue ne peut être que soit mâle, soit femelle</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109</a:t>
            </a:fld>
            <a:endParaRPr lang="fr-FR"/>
          </a:p>
        </p:txBody>
      </p:sp>
    </p:spTree>
    <p:extLst>
      <p:ext uri="{BB962C8B-B14F-4D97-AF65-F5344CB8AC3E}">
        <p14:creationId xmlns:p14="http://schemas.microsoft.com/office/powerpoint/2010/main" val="340915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28B8149-0202-48DD-B0CD-6908EF5896EA}" type="slidenum">
              <a:rPr lang="fr-FR" smtClean="0"/>
              <a:t>11</a:t>
            </a:fld>
            <a:endParaRPr lang="fr-FR"/>
          </a:p>
        </p:txBody>
      </p:sp>
      <p:sp>
        <p:nvSpPr>
          <p:cNvPr id="5" name="Rectangle 4"/>
          <p:cNvSpPr/>
          <p:nvPr/>
        </p:nvSpPr>
        <p:spPr>
          <a:xfrm>
            <a:off x="7443704" y="1574801"/>
            <a:ext cx="1742631" cy="35306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095029" y="1574801"/>
            <a:ext cx="1365335" cy="3530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352398" y="1574801"/>
            <a:ext cx="1742631" cy="35306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001453" y="1574801"/>
            <a:ext cx="1365335" cy="3530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256563" y="1574800"/>
            <a:ext cx="1742631" cy="353060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9159" y="1574800"/>
            <a:ext cx="1301737" cy="35306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74746" y="2065570"/>
            <a:ext cx="1339654" cy="1600438"/>
          </a:xfrm>
          <a:prstGeom prst="rect">
            <a:avLst/>
          </a:prstGeom>
          <a:noFill/>
        </p:spPr>
        <p:txBody>
          <a:bodyPr wrap="square" rtlCol="0">
            <a:spAutoFit/>
          </a:bodyPr>
          <a:lstStyle/>
          <a:p>
            <a:pPr algn="ctr"/>
            <a:r>
              <a:rPr lang="fr-FR" sz="1400" dirty="0"/>
              <a:t>Définir la question écologique posée – délimiter les résultats attendus</a:t>
            </a:r>
          </a:p>
        </p:txBody>
      </p:sp>
      <p:sp>
        <p:nvSpPr>
          <p:cNvPr id="13" name="ZoneTexte 12"/>
          <p:cNvSpPr txBox="1"/>
          <p:nvPr/>
        </p:nvSpPr>
        <p:spPr>
          <a:xfrm>
            <a:off x="1233326" y="2041757"/>
            <a:ext cx="1732028" cy="1600438"/>
          </a:xfrm>
          <a:prstGeom prst="rect">
            <a:avLst/>
          </a:prstGeom>
          <a:noFill/>
        </p:spPr>
        <p:txBody>
          <a:bodyPr wrap="square" rtlCol="0">
            <a:spAutoFit/>
          </a:bodyPr>
          <a:lstStyle/>
          <a:p>
            <a:pPr algn="ctr"/>
            <a:r>
              <a:rPr lang="fr-FR" sz="1400" dirty="0"/>
              <a:t>Préparer un plan d’échantillonnage – le réaliser sur le terrain ou par un tri dans une base de données </a:t>
            </a:r>
            <a:r>
              <a:rPr lang="fr-FR" sz="1400" dirty="0" err="1"/>
              <a:t>pré-existante</a:t>
            </a:r>
            <a:endParaRPr lang="fr-FR" sz="1400" dirty="0"/>
          </a:p>
        </p:txBody>
      </p:sp>
      <p:sp>
        <p:nvSpPr>
          <p:cNvPr id="14" name="ZoneTexte 13"/>
          <p:cNvSpPr txBox="1"/>
          <p:nvPr/>
        </p:nvSpPr>
        <p:spPr>
          <a:xfrm>
            <a:off x="4697121" y="2050225"/>
            <a:ext cx="1167272" cy="1384995"/>
          </a:xfrm>
          <a:prstGeom prst="rect">
            <a:avLst/>
          </a:prstGeom>
          <a:noFill/>
        </p:spPr>
        <p:txBody>
          <a:bodyPr wrap="square" rtlCol="0">
            <a:spAutoFit/>
          </a:bodyPr>
          <a:lstStyle/>
          <a:p>
            <a:pPr algn="ctr"/>
            <a:r>
              <a:rPr lang="fr-FR" sz="1400" dirty="0"/>
              <a:t>Explorer les données brutes au regard de la question posée</a:t>
            </a:r>
          </a:p>
        </p:txBody>
      </p:sp>
      <p:sp>
        <p:nvSpPr>
          <p:cNvPr id="15" name="ZoneTexte 14"/>
          <p:cNvSpPr txBox="1"/>
          <p:nvPr/>
        </p:nvSpPr>
        <p:spPr>
          <a:xfrm>
            <a:off x="6097317" y="2171619"/>
            <a:ext cx="1321595" cy="1169551"/>
          </a:xfrm>
          <a:prstGeom prst="rect">
            <a:avLst/>
          </a:prstGeom>
          <a:noFill/>
        </p:spPr>
        <p:txBody>
          <a:bodyPr wrap="square" rtlCol="0">
            <a:spAutoFit/>
          </a:bodyPr>
          <a:lstStyle/>
          <a:p>
            <a:pPr algn="ctr"/>
            <a:r>
              <a:rPr lang="fr-FR" sz="1400" dirty="0"/>
              <a:t>Modéliser les données afin de répondre à la question posée</a:t>
            </a:r>
          </a:p>
        </p:txBody>
      </p:sp>
      <p:sp>
        <p:nvSpPr>
          <p:cNvPr id="16" name="ZoneTexte 15"/>
          <p:cNvSpPr txBox="1"/>
          <p:nvPr/>
        </p:nvSpPr>
        <p:spPr>
          <a:xfrm>
            <a:off x="2974792" y="2364922"/>
            <a:ext cx="1418655" cy="954107"/>
          </a:xfrm>
          <a:prstGeom prst="rect">
            <a:avLst/>
          </a:prstGeom>
          <a:noFill/>
        </p:spPr>
        <p:txBody>
          <a:bodyPr wrap="square" rtlCol="0">
            <a:spAutoFit/>
          </a:bodyPr>
          <a:lstStyle/>
          <a:p>
            <a:pPr algn="ctr"/>
            <a:r>
              <a:rPr lang="fr-FR" sz="1400" dirty="0"/>
              <a:t>Importer les données dans l’environnement de travail</a:t>
            </a:r>
          </a:p>
        </p:txBody>
      </p:sp>
      <p:pic>
        <p:nvPicPr>
          <p:cNvPr id="17" name="Imag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6437" y="3666008"/>
            <a:ext cx="1093488" cy="1263130"/>
          </a:xfrm>
          <a:prstGeom prst="rect">
            <a:avLst/>
          </a:prstGeom>
          <a:effectLst>
            <a:softEdge rad="63500"/>
          </a:effectLst>
        </p:spPr>
      </p:pic>
      <p:pic>
        <p:nvPicPr>
          <p:cNvPr id="18" name="Imag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944" y="3806926"/>
            <a:ext cx="1492990" cy="900264"/>
          </a:xfrm>
          <a:prstGeom prst="rect">
            <a:avLst/>
          </a:prstGeom>
          <a:effectLst>
            <a:softEdge rad="63500"/>
          </a:effectLst>
        </p:spPr>
      </p:pic>
      <p:pic>
        <p:nvPicPr>
          <p:cNvPr id="19" name="Imag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2440" y="3828894"/>
            <a:ext cx="1219917" cy="856329"/>
          </a:xfrm>
          <a:prstGeom prst="rect">
            <a:avLst/>
          </a:prstGeom>
          <a:effectLst>
            <a:softEdge rad="63500"/>
          </a:effectLst>
        </p:spPr>
      </p:pic>
      <p:sp>
        <p:nvSpPr>
          <p:cNvPr id="20" name="ZoneTexte 19"/>
          <p:cNvSpPr txBox="1"/>
          <p:nvPr/>
        </p:nvSpPr>
        <p:spPr>
          <a:xfrm>
            <a:off x="7592634" y="2494784"/>
            <a:ext cx="1321595" cy="523220"/>
          </a:xfrm>
          <a:prstGeom prst="rect">
            <a:avLst/>
          </a:prstGeom>
          <a:noFill/>
        </p:spPr>
        <p:txBody>
          <a:bodyPr wrap="square" rtlCol="0">
            <a:spAutoFit/>
          </a:bodyPr>
          <a:lstStyle/>
          <a:p>
            <a:pPr algn="ctr"/>
            <a:r>
              <a:rPr lang="fr-FR" sz="1400" dirty="0"/>
              <a:t>Communiquer les résultats</a:t>
            </a:r>
          </a:p>
        </p:txBody>
      </p:sp>
      <p:pic>
        <p:nvPicPr>
          <p:cNvPr id="21" name="Imag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8907" y="3716303"/>
            <a:ext cx="1140920" cy="1231991"/>
          </a:xfrm>
          <a:prstGeom prst="rect">
            <a:avLst/>
          </a:prstGeom>
        </p:spPr>
      </p:pic>
      <p:pic>
        <p:nvPicPr>
          <p:cNvPr id="22" name="Imag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42" y="3825140"/>
            <a:ext cx="1116700" cy="944865"/>
          </a:xfrm>
          <a:prstGeom prst="rect">
            <a:avLst/>
          </a:prstGeom>
          <a:effectLst>
            <a:softEdge rad="63500"/>
          </a:effectLst>
        </p:spPr>
      </p:pic>
      <p:pic>
        <p:nvPicPr>
          <p:cNvPr id="23" name="Imag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8156" y="3678257"/>
            <a:ext cx="673799" cy="978132"/>
          </a:xfrm>
          <a:prstGeom prst="rect">
            <a:avLst/>
          </a:prstGeom>
          <a:effectLst>
            <a:softEdge rad="63500"/>
          </a:effectLst>
        </p:spPr>
      </p:pic>
      <p:pic>
        <p:nvPicPr>
          <p:cNvPr id="24" name="Imag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5063" y="4146601"/>
            <a:ext cx="1051581" cy="734293"/>
          </a:xfrm>
          <a:prstGeom prst="rect">
            <a:avLst/>
          </a:prstGeom>
          <a:effectLst>
            <a:softEdge rad="63500"/>
          </a:effectLst>
        </p:spPr>
      </p:pic>
    </p:spTree>
    <p:extLst>
      <p:ext uri="{BB962C8B-B14F-4D97-AF65-F5344CB8AC3E}">
        <p14:creationId xmlns:p14="http://schemas.microsoft.com/office/powerpoint/2010/main" val="40378865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à coins arrondis 4"/>
          <p:cNvSpPr/>
          <p:nvPr/>
        </p:nvSpPr>
        <p:spPr>
          <a:xfrm>
            <a:off x="1236130" y="660141"/>
            <a:ext cx="6925735" cy="11361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 name="Rectangle 5"/>
          <p:cNvSpPr/>
          <p:nvPr/>
        </p:nvSpPr>
        <p:spPr>
          <a:xfrm>
            <a:off x="1236131" y="776314"/>
            <a:ext cx="4572000" cy="923330"/>
          </a:xfrm>
          <a:prstGeom prst="rect">
            <a:avLst/>
          </a:prstGeom>
        </p:spPr>
        <p:txBody>
          <a:bodyPr>
            <a:spAutoFit/>
          </a:bodyPr>
          <a:lstStyle/>
          <a:p>
            <a:r>
              <a:rPr lang="fr-FR" dirty="0">
                <a:solidFill>
                  <a:prstClr val="black"/>
                </a:solidFill>
              </a:rPr>
              <a:t>Un météorologue compare les températures entre dix villes, chacune mesurées par deux stations météo</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693" y="724006"/>
            <a:ext cx="1366172" cy="1027945"/>
          </a:xfrm>
          <a:prstGeom prst="rect">
            <a:avLst/>
          </a:prstGeom>
        </p:spPr>
      </p:pic>
      <p:graphicFrame>
        <p:nvGraphicFramePr>
          <p:cNvPr id="8" name="Tableau 7"/>
          <p:cNvGraphicFramePr>
            <a:graphicFrameLocks noGrp="1"/>
          </p:cNvGraphicFramePr>
          <p:nvPr/>
        </p:nvGraphicFramePr>
        <p:xfrm>
          <a:off x="1711748" y="2706157"/>
          <a:ext cx="5754370" cy="857250"/>
        </p:xfrm>
        <a:graphic>
          <a:graphicData uri="http://schemas.openxmlformats.org/drawingml/2006/table">
            <a:tbl>
              <a:tblPr firstRow="1" firstCol="1" bandRow="1"/>
              <a:tblGrid>
                <a:gridCol w="1917700">
                  <a:extLst>
                    <a:ext uri="{9D8B030D-6E8A-4147-A177-3AD203B41FA5}">
                      <a16:colId xmlns:a16="http://schemas.microsoft.com/office/drawing/2014/main" val="20000"/>
                    </a:ext>
                  </a:extLst>
                </a:gridCol>
                <a:gridCol w="1918335">
                  <a:extLst>
                    <a:ext uri="{9D8B030D-6E8A-4147-A177-3AD203B41FA5}">
                      <a16:colId xmlns:a16="http://schemas.microsoft.com/office/drawing/2014/main" val="20001"/>
                    </a:ext>
                  </a:extLst>
                </a:gridCol>
                <a:gridCol w="1918335">
                  <a:extLst>
                    <a:ext uri="{9D8B030D-6E8A-4147-A177-3AD203B41FA5}">
                      <a16:colId xmlns:a16="http://schemas.microsoft.com/office/drawing/2014/main" val="20002"/>
                    </a:ext>
                  </a:extLst>
                </a:gridCol>
              </a:tblGrid>
              <a:tr h="0">
                <a:tc>
                  <a:txBody>
                    <a:bodyPr/>
                    <a:lstStyle/>
                    <a:p>
                      <a:pPr marL="457200">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Ville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457200">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Station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457200">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Température (°C)</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Dunkerque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Lyon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ZoneTexte 8"/>
          <p:cNvSpPr txBox="1"/>
          <p:nvPr/>
        </p:nvSpPr>
        <p:spPr>
          <a:xfrm>
            <a:off x="1092199" y="4614915"/>
            <a:ext cx="7408334" cy="646331"/>
          </a:xfrm>
          <a:prstGeom prst="rect">
            <a:avLst/>
          </a:prstGeom>
          <a:noFill/>
        </p:spPr>
        <p:txBody>
          <a:bodyPr wrap="square" rtlCol="0">
            <a:spAutoFit/>
          </a:bodyPr>
          <a:lstStyle/>
          <a:p>
            <a:r>
              <a:rPr lang="fr-FR" b="1" dirty="0">
                <a:solidFill>
                  <a:prstClr val="black"/>
                </a:solidFill>
              </a:rPr>
              <a:t>Échantillons </a:t>
            </a:r>
            <a:r>
              <a:rPr lang="fr-FR" b="1" u="sng" dirty="0">
                <a:solidFill>
                  <a:prstClr val="black"/>
                </a:solidFill>
              </a:rPr>
              <a:t>NON APPARIÉS</a:t>
            </a:r>
            <a:r>
              <a:rPr lang="fr-FR" dirty="0">
                <a:solidFill>
                  <a:prstClr val="black"/>
                </a:solidFill>
              </a:rPr>
              <a:t>: aucune dépendance entre la mesure de température d’une station et d’une autre. </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110</a:t>
            </a:fld>
            <a:endParaRPr lang="fr-FR"/>
          </a:p>
        </p:txBody>
      </p:sp>
    </p:spTree>
    <p:extLst>
      <p:ext uri="{BB962C8B-B14F-4D97-AF65-F5344CB8AC3E}">
        <p14:creationId xmlns:p14="http://schemas.microsoft.com/office/powerpoint/2010/main" val="36930790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1AABA50-411E-6F16-014F-3E3EE70B501D}"/>
              </a:ext>
            </a:extLst>
          </p:cNvPr>
          <p:cNvSpPr>
            <a:spLocks noGrp="1"/>
          </p:cNvSpPr>
          <p:nvPr>
            <p:ph type="sldNum" sz="quarter" idx="12"/>
          </p:nvPr>
        </p:nvSpPr>
        <p:spPr/>
        <p:txBody>
          <a:bodyPr/>
          <a:lstStyle/>
          <a:p>
            <a:fld id="{228B8149-0202-48DD-B0CD-6908EF5896EA}" type="slidenum">
              <a:rPr lang="fr-FR" smtClean="0"/>
              <a:t>111</a:t>
            </a:fld>
            <a:endParaRPr lang="fr-FR"/>
          </a:p>
        </p:txBody>
      </p:sp>
      <p:sp>
        <p:nvSpPr>
          <p:cNvPr id="5" name="ZoneTexte 4">
            <a:extLst>
              <a:ext uri="{FF2B5EF4-FFF2-40B4-BE49-F238E27FC236}">
                <a16:creationId xmlns:a16="http://schemas.microsoft.com/office/drawing/2014/main" id="{E9771867-DB0F-5B93-4BFE-54F92D8394B9}"/>
              </a:ext>
            </a:extLst>
          </p:cNvPr>
          <p:cNvSpPr txBox="1"/>
          <p:nvPr/>
        </p:nvSpPr>
        <p:spPr>
          <a:xfrm>
            <a:off x="486137" y="370390"/>
            <a:ext cx="7639291" cy="584775"/>
          </a:xfrm>
          <a:prstGeom prst="rect">
            <a:avLst/>
          </a:prstGeom>
          <a:noFill/>
        </p:spPr>
        <p:txBody>
          <a:bodyPr wrap="square" rtlCol="0">
            <a:spAutoFit/>
          </a:bodyPr>
          <a:lstStyle/>
          <a:p>
            <a:r>
              <a:rPr lang="fr-FR" sz="3200" cap="small" dirty="0">
                <a:latin typeface="+mj-lt"/>
              </a:rPr>
              <a:t>Que retenir d’aujourd’hui?</a:t>
            </a:r>
            <a:endParaRPr lang="fr-FR" cap="small" dirty="0">
              <a:latin typeface="+mj-lt"/>
            </a:endParaRPr>
          </a:p>
        </p:txBody>
      </p:sp>
      <p:sp>
        <p:nvSpPr>
          <p:cNvPr id="6" name="ZoneTexte 5">
            <a:extLst>
              <a:ext uri="{FF2B5EF4-FFF2-40B4-BE49-F238E27FC236}">
                <a16:creationId xmlns:a16="http://schemas.microsoft.com/office/drawing/2014/main" id="{29B3DAE8-8928-6ED2-0AB2-B4C7DB8CD9CB}"/>
              </a:ext>
            </a:extLst>
          </p:cNvPr>
          <p:cNvSpPr txBox="1"/>
          <p:nvPr/>
        </p:nvSpPr>
        <p:spPr>
          <a:xfrm>
            <a:off x="486137" y="1053297"/>
            <a:ext cx="8029213" cy="1200329"/>
          </a:xfrm>
          <a:prstGeom prst="rect">
            <a:avLst/>
          </a:prstGeom>
          <a:noFill/>
        </p:spPr>
        <p:txBody>
          <a:bodyPr wrap="square" rtlCol="0">
            <a:spAutoFit/>
          </a:bodyPr>
          <a:lstStyle/>
          <a:p>
            <a:pPr algn="just"/>
            <a:r>
              <a:rPr lang="fr-FR" sz="2400" dirty="0">
                <a:latin typeface="+mj-lt"/>
              </a:rPr>
              <a:t>Les analyses statistiques servent à </a:t>
            </a:r>
            <a:r>
              <a:rPr lang="fr-FR" sz="2400" b="1" dirty="0">
                <a:latin typeface="+mj-lt"/>
              </a:rPr>
              <a:t>synthétiser la variabilité </a:t>
            </a:r>
            <a:r>
              <a:rPr lang="fr-FR" sz="2400" dirty="0">
                <a:latin typeface="+mj-lt"/>
              </a:rPr>
              <a:t>de données afin de </a:t>
            </a:r>
            <a:r>
              <a:rPr lang="fr-FR" sz="2400" b="1" dirty="0">
                <a:latin typeface="+mj-lt"/>
              </a:rPr>
              <a:t>formuler une inférence</a:t>
            </a:r>
            <a:r>
              <a:rPr lang="fr-FR" sz="2400" dirty="0">
                <a:latin typeface="+mj-lt"/>
              </a:rPr>
              <a:t> sur la réponse à une question.</a:t>
            </a:r>
          </a:p>
        </p:txBody>
      </p:sp>
      <p:sp>
        <p:nvSpPr>
          <p:cNvPr id="7" name="ZoneTexte 6">
            <a:extLst>
              <a:ext uri="{FF2B5EF4-FFF2-40B4-BE49-F238E27FC236}">
                <a16:creationId xmlns:a16="http://schemas.microsoft.com/office/drawing/2014/main" id="{27819767-DE1E-A581-406B-C525AA111DAD}"/>
              </a:ext>
            </a:extLst>
          </p:cNvPr>
          <p:cNvSpPr txBox="1"/>
          <p:nvPr/>
        </p:nvSpPr>
        <p:spPr>
          <a:xfrm>
            <a:off x="486136" y="2295014"/>
            <a:ext cx="8029213" cy="1200329"/>
          </a:xfrm>
          <a:prstGeom prst="rect">
            <a:avLst/>
          </a:prstGeom>
          <a:noFill/>
        </p:spPr>
        <p:txBody>
          <a:bodyPr wrap="square" rtlCol="0">
            <a:spAutoFit/>
          </a:bodyPr>
          <a:lstStyle/>
          <a:p>
            <a:pPr algn="just"/>
            <a:r>
              <a:rPr lang="fr-FR" sz="2400" dirty="0">
                <a:latin typeface="+mj-lt"/>
              </a:rPr>
              <a:t>L’inférence </a:t>
            </a:r>
            <a:r>
              <a:rPr lang="fr-FR" sz="2400" b="1" dirty="0">
                <a:latin typeface="+mj-lt"/>
              </a:rPr>
              <a:t>généralise à une population </a:t>
            </a:r>
            <a:r>
              <a:rPr lang="fr-FR" sz="2400" dirty="0">
                <a:latin typeface="+mj-lt"/>
              </a:rPr>
              <a:t>trop grande pour être entièrement mesurée les caractéristiques d’un </a:t>
            </a:r>
            <a:r>
              <a:rPr lang="fr-FR" sz="2400" b="1" dirty="0">
                <a:latin typeface="+mj-lt"/>
              </a:rPr>
              <a:t>échantillon représentatif </a:t>
            </a:r>
            <a:r>
              <a:rPr lang="fr-FR" sz="2400" dirty="0">
                <a:latin typeface="+mj-lt"/>
              </a:rPr>
              <a:t>de cette population. </a:t>
            </a:r>
          </a:p>
        </p:txBody>
      </p:sp>
      <p:sp>
        <p:nvSpPr>
          <p:cNvPr id="8" name="ZoneTexte 7">
            <a:extLst>
              <a:ext uri="{FF2B5EF4-FFF2-40B4-BE49-F238E27FC236}">
                <a16:creationId xmlns:a16="http://schemas.microsoft.com/office/drawing/2014/main" id="{ED0AEFD3-F7F3-1210-F312-EB8D02620D7C}"/>
              </a:ext>
            </a:extLst>
          </p:cNvPr>
          <p:cNvSpPr txBox="1"/>
          <p:nvPr/>
        </p:nvSpPr>
        <p:spPr>
          <a:xfrm>
            <a:off x="486135" y="3632918"/>
            <a:ext cx="8029213" cy="1569660"/>
          </a:xfrm>
          <a:prstGeom prst="rect">
            <a:avLst/>
          </a:prstGeom>
          <a:noFill/>
        </p:spPr>
        <p:txBody>
          <a:bodyPr wrap="square" rtlCol="0">
            <a:spAutoFit/>
          </a:bodyPr>
          <a:lstStyle/>
          <a:p>
            <a:pPr algn="just"/>
            <a:r>
              <a:rPr lang="fr-FR" sz="2400" dirty="0">
                <a:latin typeface="+mj-lt"/>
              </a:rPr>
              <a:t>Le point le plus critique d’une analyse de données est la </a:t>
            </a:r>
            <a:r>
              <a:rPr lang="fr-FR" sz="2400" b="1" dirty="0">
                <a:latin typeface="+mj-lt"/>
              </a:rPr>
              <a:t>formulation de la question</a:t>
            </a:r>
            <a:r>
              <a:rPr lang="fr-FR" sz="2400" dirty="0">
                <a:latin typeface="+mj-lt"/>
              </a:rPr>
              <a:t>, qui doit identifier la population statistique, l’individu statistique, la variable mesurée, la source de sa variation, et le paramètre estimé pour l’inférence.</a:t>
            </a:r>
          </a:p>
        </p:txBody>
      </p:sp>
      <p:sp>
        <p:nvSpPr>
          <p:cNvPr id="9" name="ZoneTexte 8">
            <a:extLst>
              <a:ext uri="{FF2B5EF4-FFF2-40B4-BE49-F238E27FC236}">
                <a16:creationId xmlns:a16="http://schemas.microsoft.com/office/drawing/2014/main" id="{6D87E51B-2738-0870-57E5-1815626690DA}"/>
              </a:ext>
            </a:extLst>
          </p:cNvPr>
          <p:cNvSpPr txBox="1"/>
          <p:nvPr/>
        </p:nvSpPr>
        <p:spPr>
          <a:xfrm>
            <a:off x="486135" y="5389204"/>
            <a:ext cx="8029213" cy="830997"/>
          </a:xfrm>
          <a:prstGeom prst="rect">
            <a:avLst/>
          </a:prstGeom>
          <a:noFill/>
        </p:spPr>
        <p:txBody>
          <a:bodyPr wrap="square" rtlCol="0">
            <a:spAutoFit/>
          </a:bodyPr>
          <a:lstStyle/>
          <a:p>
            <a:r>
              <a:rPr lang="fr-FR" sz="2400" b="1" dirty="0">
                <a:latin typeface="+mj-lt"/>
              </a:rPr>
              <a:t>L’origine, la structure et la forme de variation </a:t>
            </a:r>
            <a:r>
              <a:rPr lang="fr-FR" sz="2400" dirty="0">
                <a:latin typeface="+mj-lt"/>
              </a:rPr>
              <a:t>d’une variable guident vers la manière de l’analyser.</a:t>
            </a:r>
          </a:p>
        </p:txBody>
      </p:sp>
    </p:spTree>
    <p:extLst>
      <p:ext uri="{BB962C8B-B14F-4D97-AF65-F5344CB8AC3E}">
        <p14:creationId xmlns:p14="http://schemas.microsoft.com/office/powerpoint/2010/main" val="329500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697765D-F622-4BC4-AC55-80A3CC4A834C}" type="slidenum">
              <a:rPr lang="fr-FR" smtClean="0"/>
              <a:pPr/>
              <a:t>12</a:t>
            </a:fld>
            <a:endParaRPr lang="fr-FR"/>
          </a:p>
        </p:txBody>
      </p:sp>
      <p:sp>
        <p:nvSpPr>
          <p:cNvPr id="5" name="ZoneTexte 4"/>
          <p:cNvSpPr txBox="1"/>
          <p:nvPr/>
        </p:nvSpPr>
        <p:spPr>
          <a:xfrm>
            <a:off x="651933" y="1205802"/>
            <a:ext cx="6341534" cy="369332"/>
          </a:xfrm>
          <a:prstGeom prst="rect">
            <a:avLst/>
          </a:prstGeom>
          <a:noFill/>
        </p:spPr>
        <p:txBody>
          <a:bodyPr wrap="square" rtlCol="0">
            <a:spAutoFit/>
          </a:bodyPr>
          <a:lstStyle/>
          <a:p>
            <a:r>
              <a:rPr lang="fr-FR" b="1" dirty="0"/>
              <a:t>Découverte :</a:t>
            </a:r>
            <a:r>
              <a:rPr lang="fr-FR" dirty="0"/>
              <a:t> « Pourquoi analyser des données? »</a:t>
            </a:r>
          </a:p>
        </p:txBody>
      </p:sp>
      <p:sp>
        <p:nvSpPr>
          <p:cNvPr id="6" name="Rectangle 5"/>
          <p:cNvSpPr/>
          <p:nvPr/>
        </p:nvSpPr>
        <p:spPr>
          <a:xfrm>
            <a:off x="651933" y="2915893"/>
            <a:ext cx="6714067" cy="369332"/>
          </a:xfrm>
          <a:prstGeom prst="rect">
            <a:avLst/>
          </a:prstGeom>
        </p:spPr>
        <p:txBody>
          <a:bodyPr wrap="square">
            <a:spAutoFit/>
          </a:bodyPr>
          <a:lstStyle/>
          <a:p>
            <a:r>
              <a:rPr lang="fr-FR" b="1" dirty="0"/>
              <a:t>Renforcement :</a:t>
            </a:r>
            <a:r>
              <a:rPr lang="fr-FR" dirty="0"/>
              <a:t> « Maîtriser un cadre méthodologique »</a:t>
            </a:r>
          </a:p>
        </p:txBody>
      </p:sp>
      <p:sp>
        <p:nvSpPr>
          <p:cNvPr id="7" name="Rectangle 6"/>
          <p:cNvSpPr/>
          <p:nvPr/>
        </p:nvSpPr>
        <p:spPr>
          <a:xfrm>
            <a:off x="651933" y="4786857"/>
            <a:ext cx="7374467" cy="369332"/>
          </a:xfrm>
          <a:prstGeom prst="rect">
            <a:avLst/>
          </a:prstGeom>
        </p:spPr>
        <p:txBody>
          <a:bodyPr wrap="square">
            <a:spAutoFit/>
          </a:bodyPr>
          <a:lstStyle/>
          <a:p>
            <a:r>
              <a:rPr lang="fr-FR" b="1" dirty="0"/>
              <a:t>Perfectionnement :</a:t>
            </a:r>
            <a:r>
              <a:rPr lang="fr-FR" dirty="0"/>
              <a:t> « Devenir force de proposition »</a:t>
            </a:r>
          </a:p>
        </p:txBody>
      </p:sp>
      <p:sp>
        <p:nvSpPr>
          <p:cNvPr id="8" name="ZoneTexte 7"/>
          <p:cNvSpPr txBox="1"/>
          <p:nvPr/>
        </p:nvSpPr>
        <p:spPr>
          <a:xfrm>
            <a:off x="3869265" y="1692866"/>
            <a:ext cx="4959351" cy="1077218"/>
          </a:xfrm>
          <a:prstGeom prst="rect">
            <a:avLst/>
          </a:prstGeom>
          <a:noFill/>
        </p:spPr>
        <p:txBody>
          <a:bodyPr wrap="square" rtlCol="0">
            <a:spAutoFit/>
          </a:bodyPr>
          <a:lstStyle/>
          <a:p>
            <a:r>
              <a:rPr lang="fr-FR" sz="1600" i="1" dirty="0"/>
              <a:t>Questionnement</a:t>
            </a:r>
          </a:p>
          <a:p>
            <a:r>
              <a:rPr lang="fr-FR" sz="1600" i="1" dirty="0"/>
              <a:t>Echantillonnage</a:t>
            </a:r>
          </a:p>
          <a:p>
            <a:r>
              <a:rPr lang="fr-FR" sz="1600" i="1" dirty="0"/>
              <a:t>Synthèses quantitatives et graphiques</a:t>
            </a:r>
          </a:p>
          <a:p>
            <a:r>
              <a:rPr lang="fr-FR" sz="1600" i="1" dirty="0"/>
              <a:t>Estimateurs et incertitudes</a:t>
            </a:r>
          </a:p>
        </p:txBody>
      </p:sp>
      <p:sp>
        <p:nvSpPr>
          <p:cNvPr id="9" name="ZoneTexte 8"/>
          <p:cNvSpPr txBox="1"/>
          <p:nvPr/>
        </p:nvSpPr>
        <p:spPr>
          <a:xfrm>
            <a:off x="2937932" y="3368012"/>
            <a:ext cx="4959351" cy="1077218"/>
          </a:xfrm>
          <a:prstGeom prst="rect">
            <a:avLst/>
          </a:prstGeom>
          <a:noFill/>
        </p:spPr>
        <p:txBody>
          <a:bodyPr wrap="square" rtlCol="0">
            <a:spAutoFit/>
          </a:bodyPr>
          <a:lstStyle/>
          <a:p>
            <a:r>
              <a:rPr lang="fr-FR" sz="1600" i="1" dirty="0"/>
              <a:t>Exploration de données</a:t>
            </a:r>
          </a:p>
          <a:p>
            <a:r>
              <a:rPr lang="fr-FR" sz="1600" i="1" dirty="0"/>
              <a:t>Construction de modèles</a:t>
            </a:r>
          </a:p>
          <a:p>
            <a:r>
              <a:rPr lang="fr-FR" sz="1600" i="1" dirty="0"/>
              <a:t>Inférence </a:t>
            </a:r>
          </a:p>
          <a:p>
            <a:r>
              <a:rPr lang="fr-FR" sz="1600" i="1" dirty="0"/>
              <a:t>Communication de résultats</a:t>
            </a:r>
          </a:p>
        </p:txBody>
      </p:sp>
      <p:sp>
        <p:nvSpPr>
          <p:cNvPr id="10" name="ZoneTexte 9"/>
          <p:cNvSpPr txBox="1"/>
          <p:nvPr/>
        </p:nvSpPr>
        <p:spPr>
          <a:xfrm>
            <a:off x="1820335" y="5167377"/>
            <a:ext cx="6815667" cy="1077218"/>
          </a:xfrm>
          <a:prstGeom prst="rect">
            <a:avLst/>
          </a:prstGeom>
          <a:noFill/>
        </p:spPr>
        <p:txBody>
          <a:bodyPr wrap="square" rtlCol="0">
            <a:spAutoFit/>
          </a:bodyPr>
          <a:lstStyle/>
          <a:p>
            <a:r>
              <a:rPr lang="fr-FR" sz="1600" i="1" dirty="0"/>
              <a:t>Identification et priorisation des enjeux</a:t>
            </a:r>
            <a:endParaRPr lang="fr-FR" sz="1600" b="1" i="1" dirty="0"/>
          </a:p>
          <a:p>
            <a:r>
              <a:rPr lang="fr-FR" sz="1600" i="1" dirty="0"/>
              <a:t>Modification du cadre d’inférence</a:t>
            </a:r>
            <a:endParaRPr lang="fr-FR" sz="1600" b="1" i="1" dirty="0"/>
          </a:p>
          <a:p>
            <a:r>
              <a:rPr lang="fr-FR" sz="1600" i="1" dirty="0"/>
              <a:t>Elaboration de solutions à des problèmes nouveaux</a:t>
            </a:r>
            <a:endParaRPr lang="fr-FR" sz="1600" b="1" i="1" dirty="0"/>
          </a:p>
          <a:p>
            <a:r>
              <a:rPr lang="fr-FR" sz="1600" i="1" dirty="0"/>
              <a:t>Compréhension de la littérature</a:t>
            </a:r>
            <a:endParaRPr lang="fr-FR" sz="1600" b="1" i="1" dirty="0"/>
          </a:p>
        </p:txBody>
      </p:sp>
      <p:cxnSp>
        <p:nvCxnSpPr>
          <p:cNvPr id="12" name="Connecteur droit 11"/>
          <p:cNvCxnSpPr/>
          <p:nvPr/>
        </p:nvCxnSpPr>
        <p:spPr>
          <a:xfrm>
            <a:off x="3327398" y="1632841"/>
            <a:ext cx="0" cy="976418"/>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flipV="1">
            <a:off x="3327398" y="2609259"/>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flipV="1">
            <a:off x="3327398" y="2366193"/>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flipV="1">
            <a:off x="3327398" y="2120295"/>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flipV="1">
            <a:off x="3327398" y="1860799"/>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2387598" y="3297971"/>
            <a:ext cx="0" cy="976418"/>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flipH="1" flipV="1">
            <a:off x="2387598" y="4274389"/>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H="1" flipV="1">
            <a:off x="2387598" y="4031323"/>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H="1" flipV="1">
            <a:off x="2387598" y="3785425"/>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H="1" flipV="1">
            <a:off x="2387598" y="3525929"/>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1473199" y="5111548"/>
            <a:ext cx="0" cy="976418"/>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H="1" flipV="1">
            <a:off x="1473199" y="6087966"/>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H="1" flipV="1">
            <a:off x="1473199" y="5844900"/>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flipV="1">
            <a:off x="1473199" y="5599002"/>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flipH="1" flipV="1">
            <a:off x="1473199" y="5339506"/>
            <a:ext cx="304802" cy="172"/>
          </a:xfrm>
          <a:prstGeom prst="line">
            <a:avLst/>
          </a:prstGeom>
          <a:ln w="19050">
            <a:solidFill>
              <a:schemeClr val="tx2">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39724" y="978477"/>
            <a:ext cx="7998883" cy="1854200"/>
          </a:xfrm>
          <a:prstGeom prst="rect">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0377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9E69CE4-1D33-73B4-75B0-CD52E4D161F1}"/>
              </a:ext>
            </a:extLst>
          </p:cNvPr>
          <p:cNvSpPr>
            <a:spLocks noGrp="1"/>
          </p:cNvSpPr>
          <p:nvPr>
            <p:ph type="sldNum" sz="quarter" idx="12"/>
          </p:nvPr>
        </p:nvSpPr>
        <p:spPr/>
        <p:txBody>
          <a:bodyPr/>
          <a:lstStyle/>
          <a:p>
            <a:fld id="{228B8149-0202-48DD-B0CD-6908EF5896EA}" type="slidenum">
              <a:rPr lang="fr-FR" smtClean="0"/>
              <a:t>13</a:t>
            </a:fld>
            <a:endParaRPr lang="fr-FR"/>
          </a:p>
        </p:txBody>
      </p:sp>
      <p:pic>
        <p:nvPicPr>
          <p:cNvPr id="6" name="Image 5">
            <a:extLst>
              <a:ext uri="{FF2B5EF4-FFF2-40B4-BE49-F238E27FC236}">
                <a16:creationId xmlns:a16="http://schemas.microsoft.com/office/drawing/2014/main" id="{E9BAA193-FE9A-B482-3CD2-A15B847E2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497"/>
            <a:ext cx="4749800" cy="6849631"/>
          </a:xfrm>
          <a:prstGeom prst="rect">
            <a:avLst/>
          </a:prstGeom>
        </p:spPr>
      </p:pic>
      <p:sp>
        <p:nvSpPr>
          <p:cNvPr id="7" name="ZoneTexte 6">
            <a:extLst>
              <a:ext uri="{FF2B5EF4-FFF2-40B4-BE49-F238E27FC236}">
                <a16:creationId xmlns:a16="http://schemas.microsoft.com/office/drawing/2014/main" id="{CAEC0171-7C3B-A7CB-03FB-2E5E47230F25}"/>
              </a:ext>
            </a:extLst>
          </p:cNvPr>
          <p:cNvSpPr txBox="1"/>
          <p:nvPr/>
        </p:nvSpPr>
        <p:spPr>
          <a:xfrm>
            <a:off x="5245100" y="711200"/>
            <a:ext cx="3270250" cy="523220"/>
          </a:xfrm>
          <a:prstGeom prst="rect">
            <a:avLst/>
          </a:prstGeom>
          <a:noFill/>
        </p:spPr>
        <p:txBody>
          <a:bodyPr wrap="square" rtlCol="0">
            <a:spAutoFit/>
          </a:bodyPr>
          <a:lstStyle/>
          <a:p>
            <a:r>
              <a:rPr lang="fr-FR" sz="2800" dirty="0"/>
              <a:t>A paraître – </a:t>
            </a:r>
            <a:r>
              <a:rPr lang="fr-FR" sz="2800"/>
              <a:t>mi 2025</a:t>
            </a:r>
            <a:endParaRPr lang="fr-FR" sz="2800" dirty="0"/>
          </a:p>
        </p:txBody>
      </p:sp>
    </p:spTree>
    <p:extLst>
      <p:ext uri="{BB962C8B-B14F-4D97-AF65-F5344CB8AC3E}">
        <p14:creationId xmlns:p14="http://schemas.microsoft.com/office/powerpoint/2010/main" val="45313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48141" y="1125342"/>
            <a:ext cx="7403659" cy="4031873"/>
          </a:xfrm>
          <a:prstGeom prst="rect">
            <a:avLst/>
          </a:prstGeom>
        </p:spPr>
        <p:txBody>
          <a:bodyPr wrap="square">
            <a:spAutoFit/>
          </a:bodyPr>
          <a:lstStyle/>
          <a:p>
            <a:r>
              <a:rPr lang="fr-FR" sz="5400" u="sng" dirty="0">
                <a:solidFill>
                  <a:prstClr val="black"/>
                </a:solidFill>
                <a:latin typeface="Calibri Light" panose="020F0302020204030204"/>
              </a:rPr>
              <a:t>Pourquoi ai-je besoin de comprendre les analyses statistiques</a:t>
            </a:r>
          </a:p>
          <a:p>
            <a:endParaRPr lang="fr-FR" sz="5400" u="sng" dirty="0">
              <a:solidFill>
                <a:prstClr val="black"/>
              </a:solidFill>
              <a:latin typeface="Calibri Light" panose="020F0302020204030204"/>
            </a:endParaRPr>
          </a:p>
          <a:p>
            <a:r>
              <a:rPr lang="fr-FR" sz="3200" i="1" dirty="0">
                <a:solidFill>
                  <a:prstClr val="black"/>
                </a:solidFill>
                <a:latin typeface="Calibri Light" panose="020F0302020204030204"/>
              </a:rPr>
              <a:t>Alors que ce n’est pas mon métier?</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14</a:t>
            </a:fld>
            <a:endParaRPr lang="fr-FR"/>
          </a:p>
        </p:txBody>
      </p:sp>
    </p:spTree>
    <p:extLst>
      <p:ext uri="{BB962C8B-B14F-4D97-AF65-F5344CB8AC3E}">
        <p14:creationId xmlns:p14="http://schemas.microsoft.com/office/powerpoint/2010/main" val="334486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B927EE5-8CCF-9FCB-DC42-874204119C64}"/>
              </a:ext>
            </a:extLst>
          </p:cNvPr>
          <p:cNvSpPr>
            <a:spLocks noGrp="1"/>
          </p:cNvSpPr>
          <p:nvPr>
            <p:ph type="sldNum" sz="quarter" idx="12"/>
          </p:nvPr>
        </p:nvSpPr>
        <p:spPr/>
        <p:txBody>
          <a:bodyPr/>
          <a:lstStyle/>
          <a:p>
            <a:fld id="{228B8149-0202-48DD-B0CD-6908EF5896EA}" type="slidenum">
              <a:rPr lang="fr-FR" smtClean="0"/>
              <a:t>15</a:t>
            </a:fld>
            <a:endParaRPr lang="fr-FR"/>
          </a:p>
        </p:txBody>
      </p:sp>
      <p:pic>
        <p:nvPicPr>
          <p:cNvPr id="6" name="Image 5">
            <a:extLst>
              <a:ext uri="{FF2B5EF4-FFF2-40B4-BE49-F238E27FC236}">
                <a16:creationId xmlns:a16="http://schemas.microsoft.com/office/drawing/2014/main" id="{C313D52A-75E6-2AB7-68DA-D77980DE9D0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675" y="1090115"/>
            <a:ext cx="7403659" cy="4981363"/>
          </a:xfrm>
          <a:prstGeom prst="rect">
            <a:avLst/>
          </a:prstGeom>
          <a:noFill/>
        </p:spPr>
      </p:pic>
    </p:spTree>
    <p:extLst>
      <p:ext uri="{BB962C8B-B14F-4D97-AF65-F5344CB8AC3E}">
        <p14:creationId xmlns:p14="http://schemas.microsoft.com/office/powerpoint/2010/main" val="2996578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B927EE5-8CCF-9FCB-DC42-874204119C64}"/>
              </a:ext>
            </a:extLst>
          </p:cNvPr>
          <p:cNvSpPr>
            <a:spLocks noGrp="1"/>
          </p:cNvSpPr>
          <p:nvPr>
            <p:ph type="sldNum" sz="quarter" idx="12"/>
          </p:nvPr>
        </p:nvSpPr>
        <p:spPr/>
        <p:txBody>
          <a:bodyPr/>
          <a:lstStyle/>
          <a:p>
            <a:fld id="{228B8149-0202-48DD-B0CD-6908EF5896EA}" type="slidenum">
              <a:rPr lang="fr-FR" smtClean="0"/>
              <a:t>16</a:t>
            </a:fld>
            <a:endParaRPr lang="fr-FR"/>
          </a:p>
        </p:txBody>
      </p:sp>
      <p:pic>
        <p:nvPicPr>
          <p:cNvPr id="6" name="Image 5">
            <a:extLst>
              <a:ext uri="{FF2B5EF4-FFF2-40B4-BE49-F238E27FC236}">
                <a16:creationId xmlns:a16="http://schemas.microsoft.com/office/drawing/2014/main" id="{C313D52A-75E6-2AB7-68DA-D77980DE9D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748" y="938318"/>
            <a:ext cx="7403659" cy="4981363"/>
          </a:xfrm>
          <a:prstGeom prst="rect">
            <a:avLst/>
          </a:prstGeom>
          <a:noFill/>
        </p:spPr>
      </p:pic>
      <p:sp>
        <p:nvSpPr>
          <p:cNvPr id="2" name="ZoneTexte 1">
            <a:extLst>
              <a:ext uri="{FF2B5EF4-FFF2-40B4-BE49-F238E27FC236}">
                <a16:creationId xmlns:a16="http://schemas.microsoft.com/office/drawing/2014/main" id="{1C1B80B6-1659-DF84-5FE0-7AF0BD455655}"/>
              </a:ext>
            </a:extLst>
          </p:cNvPr>
          <p:cNvSpPr txBox="1"/>
          <p:nvPr/>
        </p:nvSpPr>
        <p:spPr>
          <a:xfrm>
            <a:off x="4791075" y="1552575"/>
            <a:ext cx="3324259" cy="369332"/>
          </a:xfrm>
          <a:prstGeom prst="rect">
            <a:avLst/>
          </a:prstGeom>
          <a:noFill/>
        </p:spPr>
        <p:txBody>
          <a:bodyPr wrap="square" rtlCol="0">
            <a:spAutoFit/>
          </a:bodyPr>
          <a:lstStyle/>
          <a:p>
            <a:r>
              <a:rPr lang="fr-FR" dirty="0"/>
              <a:t>Natrix </a:t>
            </a:r>
            <a:r>
              <a:rPr lang="fr-FR" dirty="0" err="1"/>
              <a:t>maura</a:t>
            </a:r>
            <a:r>
              <a:rPr lang="fr-FR" dirty="0"/>
              <a:t> (</a:t>
            </a:r>
            <a:r>
              <a:rPr lang="fr-FR" i="1" dirty="0"/>
              <a:t>Couleuvre vipérine</a:t>
            </a:r>
            <a:r>
              <a:rPr lang="fr-FR" dirty="0"/>
              <a:t>)</a:t>
            </a:r>
          </a:p>
        </p:txBody>
      </p:sp>
      <p:pic>
        <p:nvPicPr>
          <p:cNvPr id="7" name="Image 6">
            <a:extLst>
              <a:ext uri="{FF2B5EF4-FFF2-40B4-BE49-F238E27FC236}">
                <a16:creationId xmlns:a16="http://schemas.microsoft.com/office/drawing/2014/main" id="{001A21DF-516D-DE76-076E-52C3F78A0D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8776" y="1921907"/>
            <a:ext cx="2414457" cy="1507093"/>
          </a:xfrm>
          <a:prstGeom prst="rect">
            <a:avLst/>
          </a:prstGeom>
        </p:spPr>
      </p:pic>
      <p:sp>
        <p:nvSpPr>
          <p:cNvPr id="8" name="ZoneTexte 7">
            <a:extLst>
              <a:ext uri="{FF2B5EF4-FFF2-40B4-BE49-F238E27FC236}">
                <a16:creationId xmlns:a16="http://schemas.microsoft.com/office/drawing/2014/main" id="{D2FCD29F-84BF-EC3E-B103-C4677B96336B}"/>
              </a:ext>
            </a:extLst>
          </p:cNvPr>
          <p:cNvSpPr txBox="1"/>
          <p:nvPr/>
        </p:nvSpPr>
        <p:spPr>
          <a:xfrm>
            <a:off x="6013367" y="4430418"/>
            <a:ext cx="3324259" cy="369332"/>
          </a:xfrm>
          <a:prstGeom prst="rect">
            <a:avLst/>
          </a:prstGeom>
          <a:noFill/>
        </p:spPr>
        <p:txBody>
          <a:bodyPr wrap="square" rtlCol="0">
            <a:spAutoFit/>
          </a:bodyPr>
          <a:lstStyle/>
          <a:p>
            <a:r>
              <a:rPr lang="fr-FR" dirty="0" err="1"/>
              <a:t>Podarcis</a:t>
            </a:r>
            <a:r>
              <a:rPr lang="fr-FR" dirty="0"/>
              <a:t> </a:t>
            </a:r>
            <a:r>
              <a:rPr lang="fr-FR" dirty="0" err="1"/>
              <a:t>liolepis</a:t>
            </a:r>
            <a:r>
              <a:rPr lang="fr-FR" dirty="0"/>
              <a:t> (</a:t>
            </a:r>
            <a:r>
              <a:rPr lang="fr-FR" i="1" dirty="0"/>
              <a:t>Lézard catalan</a:t>
            </a:r>
            <a:r>
              <a:rPr lang="fr-FR" dirty="0"/>
              <a:t>)</a:t>
            </a:r>
          </a:p>
        </p:txBody>
      </p:sp>
      <p:pic>
        <p:nvPicPr>
          <p:cNvPr id="10" name="Image 9">
            <a:extLst>
              <a:ext uri="{FF2B5EF4-FFF2-40B4-BE49-F238E27FC236}">
                <a16:creationId xmlns:a16="http://schemas.microsoft.com/office/drawing/2014/main" id="{FAD6D678-2B56-3100-C322-1984C106DE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4133" y="4866288"/>
            <a:ext cx="2456690" cy="1484872"/>
          </a:xfrm>
          <a:prstGeom prst="rect">
            <a:avLst/>
          </a:prstGeom>
        </p:spPr>
      </p:pic>
      <p:cxnSp>
        <p:nvCxnSpPr>
          <p:cNvPr id="12" name="Connecteur droit 11">
            <a:extLst>
              <a:ext uri="{FF2B5EF4-FFF2-40B4-BE49-F238E27FC236}">
                <a16:creationId xmlns:a16="http://schemas.microsoft.com/office/drawing/2014/main" id="{B6208C3E-2E62-05CF-02DD-35514801F0DE}"/>
              </a:ext>
            </a:extLst>
          </p:cNvPr>
          <p:cNvCxnSpPr>
            <a:stCxn id="2" idx="1"/>
          </p:cNvCxnSpPr>
          <p:nvPr/>
        </p:nvCxnSpPr>
        <p:spPr>
          <a:xfrm flipH="1">
            <a:off x="3576577" y="1737241"/>
            <a:ext cx="1214498" cy="438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FFE142D-FB4F-B428-7B8C-504FB4387423}"/>
              </a:ext>
            </a:extLst>
          </p:cNvPr>
          <p:cNvCxnSpPr>
            <a:cxnSpLocks/>
            <a:stCxn id="8" idx="1"/>
          </p:cNvCxnSpPr>
          <p:nvPr/>
        </p:nvCxnSpPr>
        <p:spPr>
          <a:xfrm flipH="1" flipV="1">
            <a:off x="3854370" y="4430418"/>
            <a:ext cx="215899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753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B927EE5-8CCF-9FCB-DC42-874204119C64}"/>
              </a:ext>
            </a:extLst>
          </p:cNvPr>
          <p:cNvSpPr>
            <a:spLocks noGrp="1"/>
          </p:cNvSpPr>
          <p:nvPr>
            <p:ph type="sldNum" sz="quarter" idx="12"/>
          </p:nvPr>
        </p:nvSpPr>
        <p:spPr/>
        <p:txBody>
          <a:bodyPr/>
          <a:lstStyle/>
          <a:p>
            <a:fld id="{228B8149-0202-48DD-B0CD-6908EF5896EA}" type="slidenum">
              <a:rPr lang="fr-FR" smtClean="0"/>
              <a:t>17</a:t>
            </a:fld>
            <a:endParaRPr lang="fr-FR"/>
          </a:p>
        </p:txBody>
      </p:sp>
      <p:pic>
        <p:nvPicPr>
          <p:cNvPr id="6" name="Image 5">
            <a:extLst>
              <a:ext uri="{FF2B5EF4-FFF2-40B4-BE49-F238E27FC236}">
                <a16:creationId xmlns:a16="http://schemas.microsoft.com/office/drawing/2014/main" id="{C313D52A-75E6-2AB7-68DA-D77980DE9D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748" y="938318"/>
            <a:ext cx="7403659" cy="4981363"/>
          </a:xfrm>
          <a:prstGeom prst="rect">
            <a:avLst/>
          </a:prstGeom>
          <a:noFill/>
        </p:spPr>
      </p:pic>
      <p:sp>
        <p:nvSpPr>
          <p:cNvPr id="2" name="ZoneTexte 1">
            <a:extLst>
              <a:ext uri="{FF2B5EF4-FFF2-40B4-BE49-F238E27FC236}">
                <a16:creationId xmlns:a16="http://schemas.microsoft.com/office/drawing/2014/main" id="{1C1B80B6-1659-DF84-5FE0-7AF0BD455655}"/>
              </a:ext>
            </a:extLst>
          </p:cNvPr>
          <p:cNvSpPr txBox="1"/>
          <p:nvPr/>
        </p:nvSpPr>
        <p:spPr>
          <a:xfrm>
            <a:off x="4791075" y="1552575"/>
            <a:ext cx="3324259" cy="369332"/>
          </a:xfrm>
          <a:prstGeom prst="rect">
            <a:avLst/>
          </a:prstGeom>
          <a:noFill/>
        </p:spPr>
        <p:txBody>
          <a:bodyPr wrap="square" rtlCol="0">
            <a:spAutoFit/>
          </a:bodyPr>
          <a:lstStyle/>
          <a:p>
            <a:r>
              <a:rPr lang="fr-FR" b="1" dirty="0"/>
              <a:t>3 données</a:t>
            </a:r>
          </a:p>
        </p:txBody>
      </p:sp>
      <p:sp>
        <p:nvSpPr>
          <p:cNvPr id="8" name="ZoneTexte 7">
            <a:extLst>
              <a:ext uri="{FF2B5EF4-FFF2-40B4-BE49-F238E27FC236}">
                <a16:creationId xmlns:a16="http://schemas.microsoft.com/office/drawing/2014/main" id="{D2FCD29F-84BF-EC3E-B103-C4677B96336B}"/>
              </a:ext>
            </a:extLst>
          </p:cNvPr>
          <p:cNvSpPr txBox="1"/>
          <p:nvPr/>
        </p:nvSpPr>
        <p:spPr>
          <a:xfrm>
            <a:off x="6013367" y="4430418"/>
            <a:ext cx="3324259" cy="369332"/>
          </a:xfrm>
          <a:prstGeom prst="rect">
            <a:avLst/>
          </a:prstGeom>
          <a:noFill/>
        </p:spPr>
        <p:txBody>
          <a:bodyPr wrap="square" rtlCol="0">
            <a:spAutoFit/>
          </a:bodyPr>
          <a:lstStyle/>
          <a:p>
            <a:r>
              <a:rPr lang="fr-FR" b="1" dirty="0"/>
              <a:t>3 données</a:t>
            </a:r>
          </a:p>
        </p:txBody>
      </p:sp>
      <p:cxnSp>
        <p:nvCxnSpPr>
          <p:cNvPr id="12" name="Connecteur droit 11">
            <a:extLst>
              <a:ext uri="{FF2B5EF4-FFF2-40B4-BE49-F238E27FC236}">
                <a16:creationId xmlns:a16="http://schemas.microsoft.com/office/drawing/2014/main" id="{B6208C3E-2E62-05CF-02DD-35514801F0DE}"/>
              </a:ext>
            </a:extLst>
          </p:cNvPr>
          <p:cNvCxnSpPr>
            <a:stCxn id="2" idx="1"/>
          </p:cNvCxnSpPr>
          <p:nvPr/>
        </p:nvCxnSpPr>
        <p:spPr>
          <a:xfrm flipH="1">
            <a:off x="3576577" y="1737241"/>
            <a:ext cx="1214498" cy="438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9FFE142D-FB4F-B428-7B8C-504FB4387423}"/>
              </a:ext>
            </a:extLst>
          </p:cNvPr>
          <p:cNvCxnSpPr>
            <a:cxnSpLocks/>
            <a:stCxn id="8" idx="1"/>
          </p:cNvCxnSpPr>
          <p:nvPr/>
        </p:nvCxnSpPr>
        <p:spPr>
          <a:xfrm flipH="1" flipV="1">
            <a:off x="3854370" y="4430418"/>
            <a:ext cx="2158997"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8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B927EE5-8CCF-9FCB-DC42-874204119C64}"/>
              </a:ext>
            </a:extLst>
          </p:cNvPr>
          <p:cNvSpPr>
            <a:spLocks noGrp="1"/>
          </p:cNvSpPr>
          <p:nvPr>
            <p:ph type="sldNum" sz="quarter" idx="12"/>
          </p:nvPr>
        </p:nvSpPr>
        <p:spPr/>
        <p:txBody>
          <a:bodyPr/>
          <a:lstStyle/>
          <a:p>
            <a:fld id="{228B8149-0202-48DD-B0CD-6908EF5896EA}" type="slidenum">
              <a:rPr lang="fr-FR" smtClean="0"/>
              <a:t>18</a:t>
            </a:fld>
            <a:endParaRPr lang="fr-FR"/>
          </a:p>
        </p:txBody>
      </p:sp>
      <p:pic>
        <p:nvPicPr>
          <p:cNvPr id="3" name="Image 2">
            <a:extLst>
              <a:ext uri="{FF2B5EF4-FFF2-40B4-BE49-F238E27FC236}">
                <a16:creationId xmlns:a16="http://schemas.microsoft.com/office/drawing/2014/main" id="{5932A048-7350-4B19-5948-07DC05BC6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851" y="1369587"/>
            <a:ext cx="5095212" cy="3759663"/>
          </a:xfrm>
          <a:prstGeom prst="rect">
            <a:avLst/>
          </a:prstGeom>
        </p:spPr>
      </p:pic>
      <p:sp>
        <p:nvSpPr>
          <p:cNvPr id="9" name="ZoneTexte 8">
            <a:extLst>
              <a:ext uri="{FF2B5EF4-FFF2-40B4-BE49-F238E27FC236}">
                <a16:creationId xmlns:a16="http://schemas.microsoft.com/office/drawing/2014/main" id="{E5DCCFA1-7920-A117-B9D6-D0EF8EE0A6B9}"/>
              </a:ext>
            </a:extLst>
          </p:cNvPr>
          <p:cNvSpPr txBox="1"/>
          <p:nvPr/>
        </p:nvSpPr>
        <p:spPr>
          <a:xfrm>
            <a:off x="2777924" y="5431985"/>
            <a:ext cx="4259484" cy="523220"/>
          </a:xfrm>
          <a:prstGeom prst="rect">
            <a:avLst/>
          </a:prstGeom>
          <a:noFill/>
        </p:spPr>
        <p:txBody>
          <a:bodyPr wrap="square" rtlCol="0">
            <a:spAutoFit/>
          </a:bodyPr>
          <a:lstStyle/>
          <a:p>
            <a:r>
              <a:rPr lang="fr-FR" sz="2800" dirty="0"/>
              <a:t>« Le climat se réchauffe »</a:t>
            </a:r>
          </a:p>
        </p:txBody>
      </p:sp>
    </p:spTree>
    <p:extLst>
      <p:ext uri="{BB962C8B-B14F-4D97-AF65-F5344CB8AC3E}">
        <p14:creationId xmlns:p14="http://schemas.microsoft.com/office/powerpoint/2010/main" val="2834449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B927EE5-8CCF-9FCB-DC42-874204119C64}"/>
              </a:ext>
            </a:extLst>
          </p:cNvPr>
          <p:cNvSpPr>
            <a:spLocks noGrp="1"/>
          </p:cNvSpPr>
          <p:nvPr>
            <p:ph type="sldNum" sz="quarter" idx="12"/>
          </p:nvPr>
        </p:nvSpPr>
        <p:spPr/>
        <p:txBody>
          <a:bodyPr/>
          <a:lstStyle/>
          <a:p>
            <a:fld id="{228B8149-0202-48DD-B0CD-6908EF5896EA}" type="slidenum">
              <a:rPr lang="fr-FR" smtClean="0"/>
              <a:t>19</a:t>
            </a:fld>
            <a:endParaRPr lang="fr-FR"/>
          </a:p>
        </p:txBody>
      </p:sp>
      <p:sp>
        <p:nvSpPr>
          <p:cNvPr id="9" name="ZoneTexte 8">
            <a:extLst>
              <a:ext uri="{FF2B5EF4-FFF2-40B4-BE49-F238E27FC236}">
                <a16:creationId xmlns:a16="http://schemas.microsoft.com/office/drawing/2014/main" id="{E5DCCFA1-7920-A117-B9D6-D0EF8EE0A6B9}"/>
              </a:ext>
            </a:extLst>
          </p:cNvPr>
          <p:cNvSpPr txBox="1"/>
          <p:nvPr/>
        </p:nvSpPr>
        <p:spPr>
          <a:xfrm>
            <a:off x="2442258" y="5390002"/>
            <a:ext cx="4259484" cy="523220"/>
          </a:xfrm>
          <a:prstGeom prst="rect">
            <a:avLst/>
          </a:prstGeom>
          <a:noFill/>
        </p:spPr>
        <p:txBody>
          <a:bodyPr wrap="square" rtlCol="0">
            <a:spAutoFit/>
          </a:bodyPr>
          <a:lstStyle/>
          <a:p>
            <a:r>
              <a:rPr lang="fr-FR" sz="2800" dirty="0">
                <a:latin typeface="+mj-lt"/>
              </a:rPr>
              <a:t>Quelles sont les données?</a:t>
            </a:r>
          </a:p>
        </p:txBody>
      </p:sp>
      <p:pic>
        <p:nvPicPr>
          <p:cNvPr id="2" name="Image 1">
            <a:extLst>
              <a:ext uri="{FF2B5EF4-FFF2-40B4-BE49-F238E27FC236}">
                <a16:creationId xmlns:a16="http://schemas.microsoft.com/office/drawing/2014/main" id="{4744DB7C-1E7E-9FDF-6AE5-C01237D55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66" y="1206388"/>
            <a:ext cx="3582244" cy="3589200"/>
          </a:xfrm>
          <a:prstGeom prst="rect">
            <a:avLst/>
          </a:prstGeom>
        </p:spPr>
      </p:pic>
      <p:pic>
        <p:nvPicPr>
          <p:cNvPr id="6" name="Image 5">
            <a:extLst>
              <a:ext uri="{FF2B5EF4-FFF2-40B4-BE49-F238E27FC236}">
                <a16:creationId xmlns:a16="http://schemas.microsoft.com/office/drawing/2014/main" id="{219347F9-0017-3FE0-C223-3421080D1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197" y="1206388"/>
            <a:ext cx="3582244" cy="3589200"/>
          </a:xfrm>
          <a:prstGeom prst="rect">
            <a:avLst/>
          </a:prstGeom>
        </p:spPr>
      </p:pic>
    </p:spTree>
    <p:extLst>
      <p:ext uri="{BB962C8B-B14F-4D97-AF65-F5344CB8AC3E}">
        <p14:creationId xmlns:p14="http://schemas.microsoft.com/office/powerpoint/2010/main" val="3717018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28B8149-0202-48DD-B0CD-6908EF5896EA}" type="slidenum">
              <a:rPr lang="fr-FR" smtClean="0"/>
              <a:t>2</a:t>
            </a:fld>
            <a:endParaRPr lang="fr-FR"/>
          </a:p>
        </p:txBody>
      </p:sp>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t="-247"/>
          <a:stretch/>
        </p:blipFill>
        <p:spPr>
          <a:xfrm>
            <a:off x="-812800" y="-16932"/>
            <a:ext cx="9965267" cy="6866466"/>
          </a:xfrm>
          <a:prstGeom prst="rect">
            <a:avLst/>
          </a:prstGeom>
        </p:spPr>
      </p:pic>
    </p:spTree>
    <p:extLst>
      <p:ext uri="{BB962C8B-B14F-4D97-AF65-F5344CB8AC3E}">
        <p14:creationId xmlns:p14="http://schemas.microsoft.com/office/powerpoint/2010/main" val="1467830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B927EE5-8CCF-9FCB-DC42-874204119C64}"/>
              </a:ext>
            </a:extLst>
          </p:cNvPr>
          <p:cNvSpPr>
            <a:spLocks noGrp="1"/>
          </p:cNvSpPr>
          <p:nvPr>
            <p:ph type="sldNum" sz="quarter" idx="12"/>
          </p:nvPr>
        </p:nvSpPr>
        <p:spPr/>
        <p:txBody>
          <a:bodyPr/>
          <a:lstStyle/>
          <a:p>
            <a:fld id="{228B8149-0202-48DD-B0CD-6908EF5896EA}" type="slidenum">
              <a:rPr lang="fr-FR" smtClean="0"/>
              <a:t>20</a:t>
            </a:fld>
            <a:endParaRPr lang="fr-FR"/>
          </a:p>
        </p:txBody>
      </p:sp>
      <p:pic>
        <p:nvPicPr>
          <p:cNvPr id="3" name="Image 2">
            <a:extLst>
              <a:ext uri="{FF2B5EF4-FFF2-40B4-BE49-F238E27FC236}">
                <a16:creationId xmlns:a16="http://schemas.microsoft.com/office/drawing/2014/main" id="{441DDAF7-594F-FE47-F938-07A599780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317" y="3232761"/>
            <a:ext cx="4728014" cy="3488715"/>
          </a:xfrm>
          <a:prstGeom prst="rect">
            <a:avLst/>
          </a:prstGeom>
        </p:spPr>
      </p:pic>
      <p:pic>
        <p:nvPicPr>
          <p:cNvPr id="7" name="Image 6">
            <a:extLst>
              <a:ext uri="{FF2B5EF4-FFF2-40B4-BE49-F238E27FC236}">
                <a16:creationId xmlns:a16="http://schemas.microsoft.com/office/drawing/2014/main" id="{AE304577-F534-D26C-E692-8F58BC86A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3317" y="721405"/>
            <a:ext cx="4402756" cy="3248712"/>
          </a:xfrm>
          <a:prstGeom prst="rect">
            <a:avLst/>
          </a:prstGeom>
        </p:spPr>
      </p:pic>
    </p:spTree>
    <p:extLst>
      <p:ext uri="{BB962C8B-B14F-4D97-AF65-F5344CB8AC3E}">
        <p14:creationId xmlns:p14="http://schemas.microsoft.com/office/powerpoint/2010/main" val="2091888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14133" y="810785"/>
            <a:ext cx="6129867" cy="3453189"/>
          </a:xfrm>
          <a:prstGeom prst="rect">
            <a:avLst/>
          </a:prstGeom>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La société de pêche de votre commune gère une population de truites arc-en-ciel depuis des années. A cette fin, elle effectue annuellement des comptages et des mesures de truites juvéniles et adultes. </a:t>
            </a:r>
          </a:p>
          <a:p>
            <a:pPr>
              <a:lnSpc>
                <a:spcPct val="107000"/>
              </a:lnSpc>
              <a:spcAft>
                <a:spcPts val="800"/>
              </a:spcAft>
            </a:pPr>
            <a:endParaRPr lang="fr-FR" dirty="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Cette année cependant, l’association de défense des droits des animaux locale a demandé la fermeture de la pêche à la truite sur la base des résultats tout juste publiés. </a:t>
            </a:r>
          </a:p>
          <a:p>
            <a:pPr>
              <a:lnSpc>
                <a:spcPct val="107000"/>
              </a:lnSpc>
              <a:spcAft>
                <a:spcPts val="800"/>
              </a:spcAft>
            </a:pPr>
            <a:endParaRPr lang="fr-FR" dirty="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Faut-il ou non fermer la pêche?</a:t>
            </a:r>
          </a:p>
        </p:txBody>
      </p:sp>
      <p:graphicFrame>
        <p:nvGraphicFramePr>
          <p:cNvPr id="6" name="Tableau 5"/>
          <p:cNvGraphicFramePr>
            <a:graphicFrameLocks noGrp="1"/>
          </p:cNvGraphicFramePr>
          <p:nvPr>
            <p:extLst>
              <p:ext uri="{D42A27DB-BD31-4B8C-83A1-F6EECF244321}">
                <p14:modId xmlns:p14="http://schemas.microsoft.com/office/powerpoint/2010/main" val="1240487301"/>
              </p:ext>
            </p:extLst>
          </p:nvPr>
        </p:nvGraphicFramePr>
        <p:xfrm>
          <a:off x="3014133" y="4643412"/>
          <a:ext cx="5054601" cy="1333500"/>
        </p:xfrm>
        <a:graphic>
          <a:graphicData uri="http://schemas.openxmlformats.org/drawingml/2006/table">
            <a:tbl>
              <a:tblPr/>
              <a:tblGrid>
                <a:gridCol w="761522">
                  <a:extLst>
                    <a:ext uri="{9D8B030D-6E8A-4147-A177-3AD203B41FA5}">
                      <a16:colId xmlns:a16="http://schemas.microsoft.com/office/drawing/2014/main" val="20000"/>
                    </a:ext>
                  </a:extLst>
                </a:gridCol>
                <a:gridCol w="2170337">
                  <a:extLst>
                    <a:ext uri="{9D8B030D-6E8A-4147-A177-3AD203B41FA5}">
                      <a16:colId xmlns:a16="http://schemas.microsoft.com/office/drawing/2014/main" val="20001"/>
                    </a:ext>
                  </a:extLst>
                </a:gridCol>
                <a:gridCol w="1361220">
                  <a:extLst>
                    <a:ext uri="{9D8B030D-6E8A-4147-A177-3AD203B41FA5}">
                      <a16:colId xmlns:a16="http://schemas.microsoft.com/office/drawing/2014/main" val="20002"/>
                    </a:ext>
                  </a:extLst>
                </a:gridCol>
                <a:gridCol w="761522">
                  <a:extLst>
                    <a:ext uri="{9D8B030D-6E8A-4147-A177-3AD203B41FA5}">
                      <a16:colId xmlns:a16="http://schemas.microsoft.com/office/drawing/2014/main" val="20003"/>
                    </a:ext>
                  </a:extLst>
                </a:gridCol>
              </a:tblGrid>
              <a:tr h="266700">
                <a:tc>
                  <a:txBody>
                    <a:bodyPr/>
                    <a:lstStyle/>
                    <a:p>
                      <a:pPr algn="l" fontAlgn="b"/>
                      <a:endParaRPr lang="fr-FR"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fr-FR"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fr-FR" sz="1600" b="1" i="0" u="none" strike="noStrike">
                          <a:solidFill>
                            <a:srgbClr val="000000"/>
                          </a:solidFill>
                          <a:effectLst/>
                          <a:latin typeface="Calibri" panose="020F0502020204030204" pitchFamily="34" charset="0"/>
                        </a:rPr>
                        <a:t>juvéniles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fr-FR" sz="1600" b="1" i="0" u="none" strike="noStrike">
                          <a:solidFill>
                            <a:srgbClr val="000000"/>
                          </a:solidFill>
                          <a:effectLst/>
                          <a:latin typeface="Calibri" panose="020F0502020204030204" pitchFamily="34" charset="0"/>
                        </a:rPr>
                        <a:t>adultes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6700">
                <a:tc rowSpan="2">
                  <a:txBody>
                    <a:bodyPr/>
                    <a:lstStyle/>
                    <a:p>
                      <a:pPr algn="ctr" fontAlgn="ctr"/>
                      <a:r>
                        <a:rPr lang="fr-FR" sz="1600" b="1" i="0" u="none" strike="noStrike" dirty="0">
                          <a:solidFill>
                            <a:srgbClr val="000000"/>
                          </a:solidFill>
                          <a:effectLst/>
                          <a:latin typeface="Calibri" panose="020F0502020204030204" pitchFamily="34" charset="0"/>
                        </a:rPr>
                        <a:t>2016</a:t>
                      </a:r>
                    </a:p>
                  </a:txBody>
                  <a:tcPr marL="9525" marR="9525" marT="9525" marB="0" anchor="ctr">
                    <a:lnL>
                      <a:noFill/>
                    </a:lnL>
                    <a:lnR>
                      <a:noFill/>
                    </a:lnR>
                    <a:lnT>
                      <a:noFill/>
                    </a:lnT>
                    <a:lnB>
                      <a:noFill/>
                    </a:lnB>
                  </a:tcPr>
                </a:tc>
                <a:tc>
                  <a:txBody>
                    <a:bodyPr/>
                    <a:lstStyle/>
                    <a:p>
                      <a:pPr algn="l" fontAlgn="b"/>
                      <a:r>
                        <a:rPr lang="fr-FR" sz="1600" b="0" i="0" u="none" strike="noStrike" dirty="0">
                          <a:solidFill>
                            <a:srgbClr val="000000"/>
                          </a:solidFill>
                          <a:effectLst/>
                          <a:latin typeface="Calibri" panose="020F0502020204030204" pitchFamily="34" charset="0"/>
                        </a:rPr>
                        <a:t>taille moyenne (mm)</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20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600" b="0" i="0" u="none" strike="noStrike">
                          <a:solidFill>
                            <a:srgbClr val="000000"/>
                          </a:solidFill>
                          <a:effectLst/>
                          <a:latin typeface="Calibri" panose="020F0502020204030204" pitchFamily="34" charset="0"/>
                        </a:rPr>
                        <a:t>200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66700">
                <a:tc vMerge="1">
                  <a:txBody>
                    <a:bodyPr/>
                    <a:lstStyle/>
                    <a:p>
                      <a:endParaRPr lang="fr-FR"/>
                    </a:p>
                  </a:txBody>
                  <a:tcPr/>
                </a:tc>
                <a:tc>
                  <a:txBody>
                    <a:bodyPr/>
                    <a:lstStyle/>
                    <a:p>
                      <a:pPr algn="l" fontAlgn="b"/>
                      <a:r>
                        <a:rPr lang="fr-FR" sz="1600" b="0" i="0" u="none" strike="noStrike">
                          <a:solidFill>
                            <a:srgbClr val="000000"/>
                          </a:solidFill>
                          <a:effectLst/>
                          <a:latin typeface="Calibri" panose="020F0502020204030204" pitchFamily="34" charset="0"/>
                        </a:rPr>
                        <a:t>effectif</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266700">
                <a:tc rowSpan="2">
                  <a:txBody>
                    <a:bodyPr/>
                    <a:lstStyle/>
                    <a:p>
                      <a:pPr algn="ctr" fontAlgn="ctr"/>
                      <a:r>
                        <a:rPr lang="fr-FR" sz="1600" b="1" i="0" u="none" strike="noStrike">
                          <a:solidFill>
                            <a:srgbClr val="000000"/>
                          </a:solidFill>
                          <a:effectLst/>
                          <a:latin typeface="Calibri" panose="020F0502020204030204" pitchFamily="34" charset="0"/>
                        </a:rPr>
                        <a:t>2018</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fr-FR" sz="1600" b="0" i="0" u="none" strike="noStrike">
                          <a:solidFill>
                            <a:srgbClr val="000000"/>
                          </a:solidFill>
                          <a:effectLst/>
                          <a:latin typeface="Calibri" panose="020F0502020204030204" pitchFamily="34" charset="0"/>
                        </a:rPr>
                        <a:t>taille moyenne (mm)</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180</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266700">
                <a:tc vMerge="1">
                  <a:txBody>
                    <a:bodyPr/>
                    <a:lstStyle/>
                    <a:p>
                      <a:endParaRPr lang="fr-FR"/>
                    </a:p>
                  </a:txBody>
                  <a:tcPr/>
                </a:tc>
                <a:tc>
                  <a:txBody>
                    <a:bodyPr/>
                    <a:lstStyle/>
                    <a:p>
                      <a:pPr algn="l" fontAlgn="b"/>
                      <a:r>
                        <a:rPr lang="fr-FR" sz="1600" b="0" i="0" u="none" strike="noStrike" dirty="0">
                          <a:solidFill>
                            <a:srgbClr val="000000"/>
                          </a:solidFill>
                          <a:effectLst/>
                          <a:latin typeface="Calibri" panose="020F0502020204030204" pitchFamily="34" charset="0"/>
                        </a:rPr>
                        <a:t>effectif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fr-FR" sz="1600" b="0" i="0" u="none" strike="noStrike">
                          <a:solidFill>
                            <a:srgbClr val="000000"/>
                          </a:solidFill>
                          <a:effectLst/>
                          <a:latin typeface="Calibri" panose="020F0502020204030204" pitchFamily="34" charset="0"/>
                        </a:rPr>
                        <a:t>60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fr-FR" sz="1600" b="0" i="0" u="none" strike="noStrike" dirty="0">
                          <a:solidFill>
                            <a:srgbClr val="000000"/>
                          </a:solidFill>
                          <a:effectLst/>
                          <a:latin typeface="Calibri" panose="020F0502020204030204" pitchFamily="34" charset="0"/>
                        </a:rPr>
                        <a:t>50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7" name="Image 6"/>
          <p:cNvPicPr/>
          <p:nvPr/>
        </p:nvPicPr>
        <p:blipFill>
          <a:blip r:embed="rId3">
            <a:extLst>
              <a:ext uri="{28A0092B-C50C-407E-A947-70E740481C1C}">
                <a14:useLocalDpi xmlns:a14="http://schemas.microsoft.com/office/drawing/2010/main" val="0"/>
              </a:ext>
            </a:extLst>
          </a:blip>
          <a:stretch>
            <a:fillRect/>
          </a:stretch>
        </p:blipFill>
        <p:spPr>
          <a:xfrm>
            <a:off x="316655" y="1156399"/>
            <a:ext cx="2286317" cy="3934959"/>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21</a:t>
            </a:fld>
            <a:endParaRPr lang="fr-FR"/>
          </a:p>
        </p:txBody>
      </p:sp>
      <p:sp>
        <p:nvSpPr>
          <p:cNvPr id="3" name="Rectangle 2">
            <a:extLst>
              <a:ext uri="{FF2B5EF4-FFF2-40B4-BE49-F238E27FC236}">
                <a16:creationId xmlns:a16="http://schemas.microsoft.com/office/drawing/2014/main" id="{5DA50F40-E3A4-68ED-441B-DA475CA11AB4}"/>
              </a:ext>
            </a:extLst>
          </p:cNvPr>
          <p:cNvSpPr/>
          <p:nvPr/>
        </p:nvSpPr>
        <p:spPr>
          <a:xfrm>
            <a:off x="352866" y="220467"/>
            <a:ext cx="7403659" cy="584775"/>
          </a:xfrm>
          <a:prstGeom prst="rect">
            <a:avLst/>
          </a:prstGeom>
        </p:spPr>
        <p:txBody>
          <a:bodyPr wrap="square">
            <a:spAutoFit/>
          </a:bodyPr>
          <a:lstStyle/>
          <a:p>
            <a:r>
              <a:rPr lang="fr-FR" sz="3200" u="sng" dirty="0">
                <a:solidFill>
                  <a:prstClr val="black"/>
                </a:solidFill>
                <a:latin typeface="Calibri Light" panose="020F0302020204030204"/>
              </a:rPr>
              <a:t>Situation 3:</a:t>
            </a:r>
          </a:p>
        </p:txBody>
      </p:sp>
    </p:spTree>
    <p:extLst>
      <p:ext uri="{BB962C8B-B14F-4D97-AF65-F5344CB8AC3E}">
        <p14:creationId xmlns:p14="http://schemas.microsoft.com/office/powerpoint/2010/main" val="3773109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11"/>
          <p:cNvSpPr/>
          <p:nvPr/>
        </p:nvSpPr>
        <p:spPr>
          <a:xfrm>
            <a:off x="228599" y="5507100"/>
            <a:ext cx="8322733" cy="125673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1" name="Rectangle à coins arrondis 10"/>
          <p:cNvSpPr/>
          <p:nvPr/>
        </p:nvSpPr>
        <p:spPr>
          <a:xfrm>
            <a:off x="228600" y="4309178"/>
            <a:ext cx="8322733" cy="104244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Rectangle à coins arrondis 9"/>
          <p:cNvSpPr/>
          <p:nvPr/>
        </p:nvSpPr>
        <p:spPr>
          <a:xfrm>
            <a:off x="228600" y="3016793"/>
            <a:ext cx="8322733" cy="11369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Rectangle à coins arrondis 8"/>
          <p:cNvSpPr/>
          <p:nvPr/>
        </p:nvSpPr>
        <p:spPr>
          <a:xfrm>
            <a:off x="228600" y="1785426"/>
            <a:ext cx="8322733" cy="104244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4" name="Tableau 3"/>
          <p:cNvGraphicFramePr>
            <a:graphicFrameLocks noGrp="1"/>
          </p:cNvGraphicFramePr>
          <p:nvPr>
            <p:extLst>
              <p:ext uri="{D42A27DB-BD31-4B8C-83A1-F6EECF244321}">
                <p14:modId xmlns:p14="http://schemas.microsoft.com/office/powerpoint/2010/main" val="1500759570"/>
              </p:ext>
            </p:extLst>
          </p:nvPr>
        </p:nvGraphicFramePr>
        <p:xfrm>
          <a:off x="3496731" y="183371"/>
          <a:ext cx="5054601" cy="1333500"/>
        </p:xfrm>
        <a:graphic>
          <a:graphicData uri="http://schemas.openxmlformats.org/drawingml/2006/table">
            <a:tbl>
              <a:tblPr/>
              <a:tblGrid>
                <a:gridCol w="761522">
                  <a:extLst>
                    <a:ext uri="{9D8B030D-6E8A-4147-A177-3AD203B41FA5}">
                      <a16:colId xmlns:a16="http://schemas.microsoft.com/office/drawing/2014/main" val="20000"/>
                    </a:ext>
                  </a:extLst>
                </a:gridCol>
                <a:gridCol w="2170337">
                  <a:extLst>
                    <a:ext uri="{9D8B030D-6E8A-4147-A177-3AD203B41FA5}">
                      <a16:colId xmlns:a16="http://schemas.microsoft.com/office/drawing/2014/main" val="20001"/>
                    </a:ext>
                  </a:extLst>
                </a:gridCol>
                <a:gridCol w="1361220">
                  <a:extLst>
                    <a:ext uri="{9D8B030D-6E8A-4147-A177-3AD203B41FA5}">
                      <a16:colId xmlns:a16="http://schemas.microsoft.com/office/drawing/2014/main" val="20002"/>
                    </a:ext>
                  </a:extLst>
                </a:gridCol>
                <a:gridCol w="761522">
                  <a:extLst>
                    <a:ext uri="{9D8B030D-6E8A-4147-A177-3AD203B41FA5}">
                      <a16:colId xmlns:a16="http://schemas.microsoft.com/office/drawing/2014/main" val="20003"/>
                    </a:ext>
                  </a:extLst>
                </a:gridCol>
              </a:tblGrid>
              <a:tr h="266700">
                <a:tc>
                  <a:txBody>
                    <a:bodyPr/>
                    <a:lstStyle/>
                    <a:p>
                      <a:pPr algn="l" fontAlgn="b"/>
                      <a:endParaRPr lang="fr-FR"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fr-FR"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fr-FR" sz="1600" b="1" i="0" u="none" strike="noStrike">
                          <a:solidFill>
                            <a:srgbClr val="000000"/>
                          </a:solidFill>
                          <a:effectLst/>
                          <a:latin typeface="Calibri" panose="020F0502020204030204" pitchFamily="34" charset="0"/>
                        </a:rPr>
                        <a:t>juvéniles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fr-FR" sz="1600" b="1" i="0" u="none" strike="noStrike">
                          <a:solidFill>
                            <a:srgbClr val="000000"/>
                          </a:solidFill>
                          <a:effectLst/>
                          <a:latin typeface="Calibri" panose="020F0502020204030204" pitchFamily="34" charset="0"/>
                        </a:rPr>
                        <a:t>adultes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6700">
                <a:tc rowSpan="2">
                  <a:txBody>
                    <a:bodyPr/>
                    <a:lstStyle/>
                    <a:p>
                      <a:pPr algn="ctr" fontAlgn="ctr"/>
                      <a:r>
                        <a:rPr lang="fr-FR" sz="1600" b="1" i="0" u="none" strike="noStrike">
                          <a:solidFill>
                            <a:srgbClr val="000000"/>
                          </a:solidFill>
                          <a:effectLst/>
                          <a:latin typeface="Calibri" panose="020F0502020204030204" pitchFamily="34" charset="0"/>
                        </a:rPr>
                        <a:t>2016</a:t>
                      </a:r>
                    </a:p>
                  </a:txBody>
                  <a:tcPr marL="9525" marR="9525" marT="9525" marB="0" anchor="ctr">
                    <a:lnL>
                      <a:noFill/>
                    </a:lnL>
                    <a:lnR>
                      <a:noFill/>
                    </a:lnR>
                    <a:lnT>
                      <a:noFill/>
                    </a:lnT>
                    <a:lnB>
                      <a:noFill/>
                    </a:lnB>
                  </a:tcPr>
                </a:tc>
                <a:tc>
                  <a:txBody>
                    <a:bodyPr/>
                    <a:lstStyle/>
                    <a:p>
                      <a:pPr algn="l" fontAlgn="b"/>
                      <a:r>
                        <a:rPr lang="fr-FR" sz="1600" b="0" i="0" u="none" strike="noStrike" dirty="0">
                          <a:solidFill>
                            <a:srgbClr val="000000"/>
                          </a:solidFill>
                          <a:effectLst/>
                          <a:latin typeface="Calibri" panose="020F0502020204030204" pitchFamily="34" charset="0"/>
                        </a:rPr>
                        <a:t>taille moyenne (mm)</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20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fr-FR" sz="1600" b="0" i="0" u="none" strike="noStrike">
                          <a:solidFill>
                            <a:srgbClr val="000000"/>
                          </a:solidFill>
                          <a:effectLst/>
                          <a:latin typeface="Calibri" panose="020F0502020204030204" pitchFamily="34" charset="0"/>
                        </a:rPr>
                        <a:t>200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66700">
                <a:tc vMerge="1">
                  <a:txBody>
                    <a:bodyPr/>
                    <a:lstStyle/>
                    <a:p>
                      <a:endParaRPr lang="fr-FR"/>
                    </a:p>
                  </a:txBody>
                  <a:tcPr/>
                </a:tc>
                <a:tc>
                  <a:txBody>
                    <a:bodyPr/>
                    <a:lstStyle/>
                    <a:p>
                      <a:pPr algn="l" fontAlgn="b"/>
                      <a:r>
                        <a:rPr lang="fr-FR" sz="1600" b="0" i="0" u="none" strike="noStrike" dirty="0">
                          <a:solidFill>
                            <a:srgbClr val="000000"/>
                          </a:solidFill>
                          <a:effectLst/>
                          <a:latin typeface="Calibri" panose="020F0502020204030204" pitchFamily="34" charset="0"/>
                        </a:rPr>
                        <a:t>effectif</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266700">
                <a:tc rowSpan="2">
                  <a:txBody>
                    <a:bodyPr/>
                    <a:lstStyle/>
                    <a:p>
                      <a:pPr algn="ctr" fontAlgn="ctr"/>
                      <a:r>
                        <a:rPr lang="fr-FR" sz="1600" b="1" i="0" u="none" strike="noStrike">
                          <a:solidFill>
                            <a:srgbClr val="000000"/>
                          </a:solidFill>
                          <a:effectLst/>
                          <a:latin typeface="Calibri" panose="020F0502020204030204" pitchFamily="34" charset="0"/>
                        </a:rPr>
                        <a:t>2018</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fr-FR" sz="1600" b="0" i="0" u="none" strike="noStrike">
                          <a:solidFill>
                            <a:srgbClr val="000000"/>
                          </a:solidFill>
                          <a:effectLst/>
                          <a:latin typeface="Calibri" panose="020F0502020204030204" pitchFamily="34" charset="0"/>
                        </a:rPr>
                        <a:t>taille moyenne (mm)</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fr-FR" sz="1600" b="0" i="0" u="none" strike="noStrike">
                          <a:solidFill>
                            <a:srgbClr val="000000"/>
                          </a:solidFill>
                          <a:effectLst/>
                          <a:latin typeface="Calibri" panose="020F0502020204030204" pitchFamily="34" charset="0"/>
                        </a:rPr>
                        <a:t>180</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266700">
                <a:tc vMerge="1">
                  <a:txBody>
                    <a:bodyPr/>
                    <a:lstStyle/>
                    <a:p>
                      <a:endParaRPr lang="fr-FR"/>
                    </a:p>
                  </a:txBody>
                  <a:tcPr/>
                </a:tc>
                <a:tc>
                  <a:txBody>
                    <a:bodyPr/>
                    <a:lstStyle/>
                    <a:p>
                      <a:pPr algn="l" fontAlgn="b"/>
                      <a:r>
                        <a:rPr lang="fr-FR" sz="1600" b="0" i="0" u="none" strike="noStrike">
                          <a:solidFill>
                            <a:srgbClr val="000000"/>
                          </a:solidFill>
                          <a:effectLst/>
                          <a:latin typeface="Calibri" panose="020F0502020204030204" pitchFamily="34" charset="0"/>
                        </a:rPr>
                        <a:t>effectif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fr-FR" sz="1600" b="0" i="0" u="none" strike="noStrike">
                          <a:solidFill>
                            <a:srgbClr val="000000"/>
                          </a:solidFill>
                          <a:effectLst/>
                          <a:latin typeface="Calibri" panose="020F0502020204030204" pitchFamily="34" charset="0"/>
                        </a:rPr>
                        <a:t>60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fr-FR" sz="1600" b="0" i="0" u="none" strike="noStrike" dirty="0">
                          <a:solidFill>
                            <a:srgbClr val="000000"/>
                          </a:solidFill>
                          <a:effectLst/>
                          <a:latin typeface="Calibri" panose="020F0502020204030204" pitchFamily="34" charset="0"/>
                        </a:rPr>
                        <a:t>50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ectangle 4"/>
          <p:cNvSpPr/>
          <p:nvPr/>
        </p:nvSpPr>
        <p:spPr>
          <a:xfrm>
            <a:off x="162982" y="1785426"/>
            <a:ext cx="5706534" cy="981423"/>
          </a:xfrm>
          <a:prstGeom prst="rect">
            <a:avLst/>
          </a:prstGeom>
        </p:spPr>
        <p:txBody>
          <a:bodyPr wrap="square">
            <a:spAutoFit/>
          </a:bodyPr>
          <a:lstStyle/>
          <a:p>
            <a:pPr marL="90170">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L’association : </a:t>
            </a:r>
            <a:r>
              <a:rPr lang="fr-FR" dirty="0">
                <a:solidFill>
                  <a:prstClr val="black"/>
                </a:solidFill>
                <a:ea typeface="Calibri" panose="020F0502020204030204" pitchFamily="34" charset="0"/>
                <a:cs typeface="Times New Roman" panose="02020603050405020304" pitchFamily="18" charset="0"/>
              </a:rPr>
              <a:t>« C’est scandaleux, la taille des individus a diminué de 10% en deux ans ! Les poissons n’ont plus le temps de grandir»</a:t>
            </a:r>
          </a:p>
        </p:txBody>
      </p:sp>
      <p:sp>
        <p:nvSpPr>
          <p:cNvPr id="6" name="Rectangle 5"/>
          <p:cNvSpPr/>
          <p:nvPr/>
        </p:nvSpPr>
        <p:spPr>
          <a:xfrm>
            <a:off x="162982" y="2915873"/>
            <a:ext cx="5613401" cy="1277786"/>
          </a:xfrm>
          <a:prstGeom prst="rect">
            <a:avLst/>
          </a:prstGeom>
        </p:spPr>
        <p:txBody>
          <a:bodyPr wrap="square">
            <a:spAutoFit/>
          </a:bodyPr>
          <a:lstStyle/>
          <a:p>
            <a:pPr marL="90170">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La société de pêche : </a:t>
            </a:r>
            <a:r>
              <a:rPr lang="fr-FR" dirty="0">
                <a:solidFill>
                  <a:prstClr val="black"/>
                </a:solidFill>
                <a:ea typeface="Calibri" panose="020F0502020204030204" pitchFamily="34" charset="0"/>
                <a:cs typeface="Times New Roman" panose="02020603050405020304" pitchFamily="18" charset="0"/>
              </a:rPr>
              <a:t>«Nous ne pouvons pas recevoir un argument d’une telle mauvaise foi ! La taille moyenne des individus est passée de 36,4mm à 91,6mm en deux ans »</a:t>
            </a:r>
          </a:p>
        </p:txBody>
      </p:sp>
      <p:sp>
        <p:nvSpPr>
          <p:cNvPr id="7" name="Rectangle 6"/>
          <p:cNvSpPr/>
          <p:nvPr/>
        </p:nvSpPr>
        <p:spPr>
          <a:xfrm>
            <a:off x="162982" y="4349140"/>
            <a:ext cx="5554132" cy="981423"/>
          </a:xfrm>
          <a:prstGeom prst="rect">
            <a:avLst/>
          </a:prstGeom>
        </p:spPr>
        <p:txBody>
          <a:bodyPr wrap="square">
            <a:spAutoFit/>
          </a:bodyPr>
          <a:lstStyle/>
          <a:p>
            <a:pPr marL="90170">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L’association : </a:t>
            </a:r>
            <a:r>
              <a:rPr lang="fr-FR" dirty="0">
                <a:solidFill>
                  <a:prstClr val="black"/>
                </a:solidFill>
                <a:ea typeface="Calibri" panose="020F0502020204030204" pitchFamily="34" charset="0"/>
                <a:cs typeface="Times New Roman" panose="02020603050405020304" pitchFamily="18" charset="0"/>
              </a:rPr>
              <a:t>« De toute façon il n’y a même pas besoin de regarder les tailles, les nombres de jeunes truites ont diminué »</a:t>
            </a:r>
          </a:p>
        </p:txBody>
      </p:sp>
      <p:sp>
        <p:nvSpPr>
          <p:cNvPr id="8" name="Rectangle 7"/>
          <p:cNvSpPr/>
          <p:nvPr/>
        </p:nvSpPr>
        <p:spPr>
          <a:xfrm>
            <a:off x="162982" y="5486044"/>
            <a:ext cx="5956301" cy="1277786"/>
          </a:xfrm>
          <a:prstGeom prst="rect">
            <a:avLst/>
          </a:prstGeom>
        </p:spPr>
        <p:txBody>
          <a:bodyPr wrap="square">
            <a:spAutoFit/>
          </a:bodyPr>
          <a:lstStyle/>
          <a:p>
            <a:pPr marL="90170">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La société de pêche : </a:t>
            </a:r>
            <a:r>
              <a:rPr lang="fr-FR" dirty="0">
                <a:solidFill>
                  <a:prstClr val="black"/>
                </a:solidFill>
                <a:ea typeface="Calibri" panose="020F0502020204030204" pitchFamily="34" charset="0"/>
                <a:cs typeface="Times New Roman" panose="02020603050405020304" pitchFamily="18" charset="0"/>
              </a:rPr>
              <a:t>« Et alors ? Le nombre de poissons n’a pas changé au total, et puis, on ne pêche pas les juvéniles ! Il y a 40 adultes de plus cette année qu’en 2016, pourquoi nous interdire de pêcher ? »</a:t>
            </a:r>
          </a:p>
        </p:txBody>
      </p:sp>
      <p:sp>
        <p:nvSpPr>
          <p:cNvPr id="13" name="ZoneTexte 12"/>
          <p:cNvSpPr txBox="1"/>
          <p:nvPr/>
        </p:nvSpPr>
        <p:spPr>
          <a:xfrm>
            <a:off x="6519335" y="2125133"/>
            <a:ext cx="1303866" cy="381000"/>
          </a:xfrm>
          <a:prstGeom prst="rect">
            <a:avLst/>
          </a:prstGeom>
          <a:noFill/>
        </p:spPr>
        <p:txBody>
          <a:bodyPr wrap="square" rtlCol="0">
            <a:spAutoFit/>
          </a:bodyPr>
          <a:lstStyle/>
          <a:p>
            <a:r>
              <a:rPr lang="fr-FR" b="1" dirty="0">
                <a:solidFill>
                  <a:prstClr val="black"/>
                </a:solidFill>
              </a:rPr>
              <a:t>Vrai…</a:t>
            </a:r>
          </a:p>
        </p:txBody>
      </p:sp>
      <p:sp>
        <p:nvSpPr>
          <p:cNvPr id="15" name="ZoneTexte 14"/>
          <p:cNvSpPr txBox="1"/>
          <p:nvPr/>
        </p:nvSpPr>
        <p:spPr>
          <a:xfrm>
            <a:off x="6595534" y="3394745"/>
            <a:ext cx="1303866" cy="381000"/>
          </a:xfrm>
          <a:prstGeom prst="rect">
            <a:avLst/>
          </a:prstGeom>
          <a:noFill/>
        </p:spPr>
        <p:txBody>
          <a:bodyPr wrap="square" rtlCol="0">
            <a:spAutoFit/>
          </a:bodyPr>
          <a:lstStyle/>
          <a:p>
            <a:r>
              <a:rPr lang="fr-FR" b="1" dirty="0">
                <a:solidFill>
                  <a:prstClr val="black"/>
                </a:solidFill>
              </a:rPr>
              <a:t>Vrai…</a:t>
            </a:r>
          </a:p>
        </p:txBody>
      </p:sp>
      <p:sp>
        <p:nvSpPr>
          <p:cNvPr id="16" name="ZoneTexte 15"/>
          <p:cNvSpPr txBox="1"/>
          <p:nvPr/>
        </p:nvSpPr>
        <p:spPr>
          <a:xfrm>
            <a:off x="6637867" y="4547348"/>
            <a:ext cx="1303866" cy="381000"/>
          </a:xfrm>
          <a:prstGeom prst="rect">
            <a:avLst/>
          </a:prstGeom>
          <a:noFill/>
        </p:spPr>
        <p:txBody>
          <a:bodyPr wrap="square" rtlCol="0">
            <a:spAutoFit/>
          </a:bodyPr>
          <a:lstStyle/>
          <a:p>
            <a:r>
              <a:rPr lang="fr-FR" b="1" dirty="0">
                <a:solidFill>
                  <a:prstClr val="black"/>
                </a:solidFill>
              </a:rPr>
              <a:t>Vrai…</a:t>
            </a:r>
          </a:p>
        </p:txBody>
      </p:sp>
      <p:sp>
        <p:nvSpPr>
          <p:cNvPr id="17" name="ZoneTexte 16"/>
          <p:cNvSpPr txBox="1"/>
          <p:nvPr/>
        </p:nvSpPr>
        <p:spPr>
          <a:xfrm>
            <a:off x="6725708" y="5944965"/>
            <a:ext cx="1303866" cy="381000"/>
          </a:xfrm>
          <a:prstGeom prst="rect">
            <a:avLst/>
          </a:prstGeom>
          <a:noFill/>
        </p:spPr>
        <p:txBody>
          <a:bodyPr wrap="square" rtlCol="0">
            <a:spAutoFit/>
          </a:bodyPr>
          <a:lstStyle/>
          <a:p>
            <a:r>
              <a:rPr lang="fr-FR" b="1" dirty="0">
                <a:solidFill>
                  <a:prstClr val="black"/>
                </a:solidFill>
              </a:rPr>
              <a:t>Vrai…</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22</a:t>
            </a:fld>
            <a:endParaRPr lang="fr-FR"/>
          </a:p>
        </p:txBody>
      </p:sp>
      <p:sp>
        <p:nvSpPr>
          <p:cNvPr id="3" name="Rectangle 2">
            <a:extLst>
              <a:ext uri="{FF2B5EF4-FFF2-40B4-BE49-F238E27FC236}">
                <a16:creationId xmlns:a16="http://schemas.microsoft.com/office/drawing/2014/main" id="{91D50A4F-96DD-3A39-D232-C471584E3C73}"/>
              </a:ext>
            </a:extLst>
          </p:cNvPr>
          <p:cNvSpPr/>
          <p:nvPr/>
        </p:nvSpPr>
        <p:spPr>
          <a:xfrm>
            <a:off x="352866" y="220467"/>
            <a:ext cx="7403659" cy="584775"/>
          </a:xfrm>
          <a:prstGeom prst="rect">
            <a:avLst/>
          </a:prstGeom>
        </p:spPr>
        <p:txBody>
          <a:bodyPr wrap="square">
            <a:spAutoFit/>
          </a:bodyPr>
          <a:lstStyle/>
          <a:p>
            <a:r>
              <a:rPr lang="fr-FR" sz="3200" u="sng" dirty="0">
                <a:solidFill>
                  <a:prstClr val="black"/>
                </a:solidFill>
                <a:latin typeface="Calibri Light" panose="020F0302020204030204"/>
              </a:rPr>
              <a:t>Situation 3:</a:t>
            </a:r>
          </a:p>
        </p:txBody>
      </p:sp>
    </p:spTree>
    <p:extLst>
      <p:ext uri="{BB962C8B-B14F-4D97-AF65-F5344CB8AC3E}">
        <p14:creationId xmlns:p14="http://schemas.microsoft.com/office/powerpoint/2010/main" val="387334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69591A8-F41D-9FDF-53D3-D33E02584BA9}"/>
              </a:ext>
            </a:extLst>
          </p:cNvPr>
          <p:cNvSpPr>
            <a:spLocks noGrp="1"/>
          </p:cNvSpPr>
          <p:nvPr>
            <p:ph type="sldNum" sz="quarter" idx="12"/>
          </p:nvPr>
        </p:nvSpPr>
        <p:spPr/>
        <p:txBody>
          <a:bodyPr/>
          <a:lstStyle/>
          <a:p>
            <a:fld id="{228B8149-0202-48DD-B0CD-6908EF5896EA}" type="slidenum">
              <a:rPr lang="fr-FR" smtClean="0"/>
              <a:t>23</a:t>
            </a:fld>
            <a:endParaRPr lang="fr-FR"/>
          </a:p>
        </p:txBody>
      </p:sp>
      <p:sp>
        <p:nvSpPr>
          <p:cNvPr id="5" name="Rectangle 4">
            <a:extLst>
              <a:ext uri="{FF2B5EF4-FFF2-40B4-BE49-F238E27FC236}">
                <a16:creationId xmlns:a16="http://schemas.microsoft.com/office/drawing/2014/main" id="{4F87F2C9-16EF-BAC8-84C0-04634C02C4FF}"/>
              </a:ext>
            </a:extLst>
          </p:cNvPr>
          <p:cNvSpPr/>
          <p:nvPr/>
        </p:nvSpPr>
        <p:spPr>
          <a:xfrm>
            <a:off x="358774" y="407712"/>
            <a:ext cx="7403659" cy="830997"/>
          </a:xfrm>
          <a:prstGeom prst="rect">
            <a:avLst/>
          </a:prstGeom>
        </p:spPr>
        <p:txBody>
          <a:bodyPr wrap="square">
            <a:spAutoFit/>
          </a:bodyPr>
          <a:lstStyle/>
          <a:p>
            <a:r>
              <a:rPr lang="fr-FR" sz="2400" b="1" u="sng" dirty="0">
                <a:solidFill>
                  <a:prstClr val="black"/>
                </a:solidFill>
                <a:latin typeface="Calibri Light" panose="020F0302020204030204"/>
              </a:rPr>
              <a:t>Pourquoi ai-je besoin de comprendre les analyses statistiques alors que ce n’est pas mon métier?</a:t>
            </a:r>
          </a:p>
        </p:txBody>
      </p:sp>
      <p:sp>
        <p:nvSpPr>
          <p:cNvPr id="6" name="Rectangle 5">
            <a:extLst>
              <a:ext uri="{FF2B5EF4-FFF2-40B4-BE49-F238E27FC236}">
                <a16:creationId xmlns:a16="http://schemas.microsoft.com/office/drawing/2014/main" id="{04EEA86A-AA48-E145-3D67-C8EECC2E032A}"/>
              </a:ext>
            </a:extLst>
          </p:cNvPr>
          <p:cNvSpPr/>
          <p:nvPr/>
        </p:nvSpPr>
        <p:spPr>
          <a:xfrm>
            <a:off x="870170" y="2090172"/>
            <a:ext cx="7403659" cy="2677656"/>
          </a:xfrm>
          <a:prstGeom prst="rect">
            <a:avLst/>
          </a:prstGeom>
        </p:spPr>
        <p:txBody>
          <a:bodyPr wrap="square">
            <a:spAutoFit/>
          </a:bodyPr>
          <a:lstStyle/>
          <a:p>
            <a:pPr marL="342900" indent="-342900">
              <a:buFont typeface="Arial" panose="020B0604020202020204" pitchFamily="34" charset="0"/>
              <a:buChar char="•"/>
            </a:pPr>
            <a:r>
              <a:rPr lang="fr-FR" sz="2400" dirty="0">
                <a:solidFill>
                  <a:prstClr val="black"/>
                </a:solidFill>
                <a:latin typeface="Calibri Light" panose="020F0302020204030204"/>
              </a:rPr>
              <a:t>Parce qu’elles affectent la prise de décision</a:t>
            </a:r>
          </a:p>
          <a:p>
            <a:pPr marL="342900" indent="-342900">
              <a:buFont typeface="Arial" panose="020B0604020202020204" pitchFamily="34" charset="0"/>
              <a:buChar char="•"/>
            </a:pPr>
            <a:endParaRPr lang="fr-FR" sz="2400" dirty="0">
              <a:solidFill>
                <a:prstClr val="black"/>
              </a:solidFill>
              <a:latin typeface="Calibri Light" panose="020F0302020204030204"/>
            </a:endParaRPr>
          </a:p>
          <a:p>
            <a:pPr marL="342900" indent="-342900">
              <a:buFont typeface="Arial" panose="020B0604020202020204" pitchFamily="34" charset="0"/>
              <a:buChar char="•"/>
            </a:pPr>
            <a:r>
              <a:rPr lang="fr-FR" sz="2400" dirty="0">
                <a:solidFill>
                  <a:prstClr val="black"/>
                </a:solidFill>
                <a:latin typeface="Calibri Light" panose="020F0302020204030204"/>
              </a:rPr>
              <a:t>Parce qu’elles sont présentes au quotidien</a:t>
            </a:r>
          </a:p>
          <a:p>
            <a:pPr marL="342900" indent="-342900">
              <a:buFont typeface="Arial" panose="020B0604020202020204" pitchFamily="34" charset="0"/>
              <a:buChar char="•"/>
            </a:pPr>
            <a:endParaRPr lang="fr-FR" sz="2400" dirty="0">
              <a:solidFill>
                <a:prstClr val="black"/>
              </a:solidFill>
              <a:latin typeface="Calibri Light" panose="020F0302020204030204"/>
            </a:endParaRPr>
          </a:p>
          <a:p>
            <a:pPr marL="342900" indent="-342900">
              <a:buFont typeface="Arial" panose="020B0604020202020204" pitchFamily="34" charset="0"/>
              <a:buChar char="•"/>
            </a:pPr>
            <a:r>
              <a:rPr lang="fr-FR" sz="2400" dirty="0">
                <a:solidFill>
                  <a:prstClr val="black"/>
                </a:solidFill>
                <a:latin typeface="Calibri Light" panose="020F0302020204030204"/>
              </a:rPr>
              <a:t>Parce qu’elles servent à résumer ou à manipuler</a:t>
            </a:r>
          </a:p>
          <a:p>
            <a:pPr marL="342900" indent="-342900">
              <a:buFont typeface="Arial" panose="020B0604020202020204" pitchFamily="34" charset="0"/>
              <a:buChar char="•"/>
            </a:pPr>
            <a:endParaRPr lang="fr-FR" sz="2400" dirty="0">
              <a:solidFill>
                <a:prstClr val="black"/>
              </a:solidFill>
              <a:latin typeface="Calibri Light" panose="020F0302020204030204"/>
            </a:endParaRPr>
          </a:p>
          <a:p>
            <a:pPr marL="342900" indent="-342900">
              <a:buFont typeface="Arial" panose="020B0604020202020204" pitchFamily="34" charset="0"/>
              <a:buChar char="•"/>
            </a:pPr>
            <a:r>
              <a:rPr lang="fr-FR" sz="2400" dirty="0">
                <a:solidFill>
                  <a:prstClr val="black"/>
                </a:solidFill>
                <a:latin typeface="Calibri Light" panose="020F0302020204030204"/>
              </a:rPr>
              <a:t>Parce qu’elles sont impactées par le terrain</a:t>
            </a:r>
          </a:p>
        </p:txBody>
      </p:sp>
    </p:spTree>
    <p:extLst>
      <p:ext uri="{BB962C8B-B14F-4D97-AF65-F5344CB8AC3E}">
        <p14:creationId xmlns:p14="http://schemas.microsoft.com/office/powerpoint/2010/main" val="1326189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69591A8-F41D-9FDF-53D3-D33E02584BA9}"/>
              </a:ext>
            </a:extLst>
          </p:cNvPr>
          <p:cNvSpPr>
            <a:spLocks noGrp="1"/>
          </p:cNvSpPr>
          <p:nvPr>
            <p:ph type="sldNum" sz="quarter" idx="12"/>
          </p:nvPr>
        </p:nvSpPr>
        <p:spPr/>
        <p:txBody>
          <a:bodyPr/>
          <a:lstStyle/>
          <a:p>
            <a:fld id="{228B8149-0202-48DD-B0CD-6908EF5896EA}" type="slidenum">
              <a:rPr lang="fr-FR" smtClean="0"/>
              <a:t>24</a:t>
            </a:fld>
            <a:endParaRPr lang="fr-FR"/>
          </a:p>
        </p:txBody>
      </p:sp>
      <p:sp>
        <p:nvSpPr>
          <p:cNvPr id="5" name="Rectangle 4">
            <a:extLst>
              <a:ext uri="{FF2B5EF4-FFF2-40B4-BE49-F238E27FC236}">
                <a16:creationId xmlns:a16="http://schemas.microsoft.com/office/drawing/2014/main" id="{4F87F2C9-16EF-BAC8-84C0-04634C02C4FF}"/>
              </a:ext>
            </a:extLst>
          </p:cNvPr>
          <p:cNvSpPr/>
          <p:nvPr/>
        </p:nvSpPr>
        <p:spPr>
          <a:xfrm>
            <a:off x="358774" y="407712"/>
            <a:ext cx="7403659" cy="461665"/>
          </a:xfrm>
          <a:prstGeom prst="rect">
            <a:avLst/>
          </a:prstGeom>
        </p:spPr>
        <p:txBody>
          <a:bodyPr wrap="square">
            <a:spAutoFit/>
          </a:bodyPr>
          <a:lstStyle/>
          <a:p>
            <a:r>
              <a:rPr lang="fr-FR" sz="2400" b="1" u="sng" dirty="0">
                <a:solidFill>
                  <a:prstClr val="black"/>
                </a:solidFill>
                <a:latin typeface="Calibri Light" panose="020F0302020204030204"/>
              </a:rPr>
              <a:t>Que dois-je en comprendre? </a:t>
            </a:r>
          </a:p>
        </p:txBody>
      </p:sp>
      <p:sp>
        <p:nvSpPr>
          <p:cNvPr id="6" name="Rectangle 5">
            <a:extLst>
              <a:ext uri="{FF2B5EF4-FFF2-40B4-BE49-F238E27FC236}">
                <a16:creationId xmlns:a16="http://schemas.microsoft.com/office/drawing/2014/main" id="{04EEA86A-AA48-E145-3D67-C8EECC2E032A}"/>
              </a:ext>
            </a:extLst>
          </p:cNvPr>
          <p:cNvSpPr/>
          <p:nvPr/>
        </p:nvSpPr>
        <p:spPr>
          <a:xfrm>
            <a:off x="1111691" y="1082881"/>
            <a:ext cx="7403659" cy="461665"/>
          </a:xfrm>
          <a:prstGeom prst="rect">
            <a:avLst/>
          </a:prstGeom>
        </p:spPr>
        <p:txBody>
          <a:bodyPr wrap="square">
            <a:spAutoFit/>
          </a:bodyPr>
          <a:lstStyle/>
          <a:p>
            <a:r>
              <a:rPr lang="fr-FR" sz="2400" dirty="0">
                <a:solidFill>
                  <a:prstClr val="black"/>
                </a:solidFill>
                <a:latin typeface="Calibri Light" panose="020F0302020204030204"/>
              </a:rPr>
              <a:t>Le but de l’analyse statistique de données est</a:t>
            </a:r>
          </a:p>
        </p:txBody>
      </p:sp>
      <p:sp>
        <p:nvSpPr>
          <p:cNvPr id="2" name="Rectangle 1">
            <a:extLst>
              <a:ext uri="{FF2B5EF4-FFF2-40B4-BE49-F238E27FC236}">
                <a16:creationId xmlns:a16="http://schemas.microsoft.com/office/drawing/2014/main" id="{40DDB4CA-890F-7CB5-0787-2FF6DC16B37C}"/>
              </a:ext>
            </a:extLst>
          </p:cNvPr>
          <p:cNvSpPr/>
          <p:nvPr/>
        </p:nvSpPr>
        <p:spPr>
          <a:xfrm>
            <a:off x="1111690" y="1424103"/>
            <a:ext cx="7403659" cy="1200329"/>
          </a:xfrm>
          <a:prstGeom prst="rect">
            <a:avLst/>
          </a:prstGeom>
        </p:spPr>
        <p:txBody>
          <a:bodyPr wrap="square">
            <a:spAutoFit/>
          </a:bodyPr>
          <a:lstStyle/>
          <a:p>
            <a:r>
              <a:rPr lang="fr-FR" sz="2400" dirty="0">
                <a:solidFill>
                  <a:prstClr val="black"/>
                </a:solidFill>
                <a:latin typeface="Calibri Light" panose="020F0302020204030204"/>
              </a:rPr>
              <a:t>de synthétiser</a:t>
            </a:r>
            <a:r>
              <a:rPr lang="fr-FR" sz="2400" b="1" dirty="0">
                <a:solidFill>
                  <a:prstClr val="black"/>
                </a:solidFill>
                <a:latin typeface="Calibri Light" panose="020F0302020204030204"/>
              </a:rPr>
              <a:t> </a:t>
            </a:r>
            <a:r>
              <a:rPr lang="fr-FR" sz="2400" dirty="0">
                <a:solidFill>
                  <a:prstClr val="black"/>
                </a:solidFill>
                <a:latin typeface="Calibri Light" panose="020F0302020204030204"/>
              </a:rPr>
              <a:t>la variabilité de données issues d’un échantillonnage afin de permettre à l’analyste de formuler une inférence sur la réponse à sa question.</a:t>
            </a:r>
            <a:endParaRPr lang="fr-FR" sz="2400" b="1" u="sng" dirty="0">
              <a:solidFill>
                <a:prstClr val="black"/>
              </a:solidFill>
              <a:latin typeface="Calibri Light" panose="020F0302020204030204"/>
            </a:endParaRPr>
          </a:p>
        </p:txBody>
      </p:sp>
      <p:sp>
        <p:nvSpPr>
          <p:cNvPr id="7" name="Rectangle 6">
            <a:extLst>
              <a:ext uri="{FF2B5EF4-FFF2-40B4-BE49-F238E27FC236}">
                <a16:creationId xmlns:a16="http://schemas.microsoft.com/office/drawing/2014/main" id="{6E2F4756-5A98-ABCF-344C-1BA2F694E058}"/>
              </a:ext>
            </a:extLst>
          </p:cNvPr>
          <p:cNvSpPr/>
          <p:nvPr/>
        </p:nvSpPr>
        <p:spPr>
          <a:xfrm>
            <a:off x="438944" y="2813669"/>
            <a:ext cx="8266112" cy="3785652"/>
          </a:xfrm>
          <a:prstGeom prst="rect">
            <a:avLst/>
          </a:prstGeom>
        </p:spPr>
        <p:txBody>
          <a:bodyPr wrap="square">
            <a:spAutoFit/>
          </a:bodyPr>
          <a:lstStyle/>
          <a:p>
            <a:r>
              <a:rPr lang="fr-FR" sz="2400" b="1" u="sng" dirty="0">
                <a:solidFill>
                  <a:prstClr val="black"/>
                </a:solidFill>
                <a:latin typeface="Calibri Light" panose="020F0302020204030204"/>
              </a:rPr>
              <a:t>questionner</a:t>
            </a:r>
            <a:r>
              <a:rPr lang="fr-FR" sz="2400" b="1" dirty="0">
                <a:solidFill>
                  <a:prstClr val="black"/>
                </a:solidFill>
                <a:latin typeface="Calibri Light" panose="020F0302020204030204"/>
              </a:rPr>
              <a:t> </a:t>
            </a:r>
            <a:r>
              <a:rPr lang="fr-FR" sz="2400" b="1" dirty="0">
                <a:solidFill>
                  <a:prstClr val="black"/>
                </a:solidFill>
                <a:latin typeface="Calibri Light" panose="020F0302020204030204"/>
                <a:sym typeface="Wingdings" panose="05000000000000000000" pitchFamily="2" charset="2"/>
              </a:rPr>
              <a:t> lundi</a:t>
            </a:r>
          </a:p>
          <a:p>
            <a:endParaRPr lang="fr-FR" sz="2400" b="1" dirty="0">
              <a:solidFill>
                <a:prstClr val="black"/>
              </a:solidFill>
              <a:latin typeface="Calibri Light" panose="020F0302020204030204"/>
              <a:sym typeface="Wingdings" panose="05000000000000000000" pitchFamily="2" charset="2"/>
            </a:endParaRPr>
          </a:p>
          <a:p>
            <a:r>
              <a:rPr lang="fr-FR" sz="2400" b="1" u="sng" dirty="0">
                <a:solidFill>
                  <a:prstClr val="black"/>
                </a:solidFill>
                <a:latin typeface="Calibri Light" panose="020F0302020204030204"/>
                <a:sym typeface="Wingdings" panose="05000000000000000000" pitchFamily="2" charset="2"/>
              </a:rPr>
              <a:t>synthétiser </a:t>
            </a:r>
            <a:r>
              <a:rPr lang="fr-FR" sz="2400" b="1" dirty="0">
                <a:solidFill>
                  <a:prstClr val="black"/>
                </a:solidFill>
                <a:latin typeface="Calibri Light" panose="020F0302020204030204"/>
                <a:sym typeface="Wingdings" panose="05000000000000000000" pitchFamily="2" charset="2"/>
              </a:rPr>
              <a:t> mardi</a:t>
            </a:r>
          </a:p>
          <a:p>
            <a:endParaRPr lang="fr-FR" sz="2400" b="1" dirty="0">
              <a:solidFill>
                <a:prstClr val="black"/>
              </a:solidFill>
              <a:latin typeface="Calibri Light" panose="020F0302020204030204"/>
              <a:sym typeface="Wingdings" panose="05000000000000000000" pitchFamily="2" charset="2"/>
            </a:endParaRPr>
          </a:p>
          <a:p>
            <a:r>
              <a:rPr lang="fr-FR" sz="2400" b="1" u="sng" dirty="0">
                <a:solidFill>
                  <a:prstClr val="black"/>
                </a:solidFill>
                <a:latin typeface="Calibri Light" panose="020F0302020204030204"/>
                <a:sym typeface="Wingdings" panose="05000000000000000000" pitchFamily="2" charset="2"/>
              </a:rPr>
              <a:t>échantillonner</a:t>
            </a:r>
            <a:r>
              <a:rPr lang="fr-FR" sz="2400" b="1" dirty="0">
                <a:solidFill>
                  <a:prstClr val="black"/>
                </a:solidFill>
                <a:latin typeface="Calibri Light" panose="020F0302020204030204"/>
                <a:sym typeface="Wingdings" panose="05000000000000000000" pitchFamily="2" charset="2"/>
              </a:rPr>
              <a:t>  mercredi</a:t>
            </a:r>
          </a:p>
          <a:p>
            <a:endParaRPr lang="fr-FR" sz="2400" b="1" dirty="0">
              <a:solidFill>
                <a:prstClr val="black"/>
              </a:solidFill>
              <a:latin typeface="Calibri Light" panose="020F0302020204030204"/>
              <a:sym typeface="Wingdings" panose="05000000000000000000" pitchFamily="2" charset="2"/>
            </a:endParaRPr>
          </a:p>
          <a:p>
            <a:r>
              <a:rPr lang="fr-FR" sz="2400" b="1" u="sng" dirty="0">
                <a:solidFill>
                  <a:prstClr val="black"/>
                </a:solidFill>
                <a:latin typeface="Calibri Light" panose="020F0302020204030204"/>
                <a:sym typeface="Wingdings" panose="05000000000000000000" pitchFamily="2" charset="2"/>
              </a:rPr>
              <a:t>inférer</a:t>
            </a:r>
            <a:r>
              <a:rPr lang="fr-FR" sz="2400" b="1" dirty="0">
                <a:solidFill>
                  <a:prstClr val="black"/>
                </a:solidFill>
                <a:latin typeface="Calibri Light" panose="020F0302020204030204"/>
                <a:sym typeface="Wingdings" panose="05000000000000000000" pitchFamily="2" charset="2"/>
              </a:rPr>
              <a:t>  jeudi</a:t>
            </a:r>
          </a:p>
          <a:p>
            <a:pPr algn="ctr"/>
            <a:endParaRPr lang="fr-FR" sz="2400" b="1" dirty="0">
              <a:solidFill>
                <a:prstClr val="black"/>
              </a:solidFill>
              <a:latin typeface="Calibri Light" panose="020F0302020204030204"/>
              <a:sym typeface="Wingdings" panose="05000000000000000000" pitchFamily="2" charset="2"/>
            </a:endParaRPr>
          </a:p>
          <a:p>
            <a:pPr algn="ctr"/>
            <a:r>
              <a:rPr lang="fr-FR" sz="2400" b="1" cap="small" dirty="0">
                <a:solidFill>
                  <a:prstClr val="black"/>
                </a:solidFill>
                <a:latin typeface="Calibri Light" panose="020F0302020204030204"/>
                <a:sym typeface="Wingdings" panose="05000000000000000000" pitchFamily="2" charset="2"/>
              </a:rPr>
              <a:t> </a:t>
            </a:r>
            <a:r>
              <a:rPr lang="fr-FR" sz="2400" b="1" dirty="0">
                <a:solidFill>
                  <a:prstClr val="black"/>
                </a:solidFill>
                <a:latin typeface="Calibri Light" panose="020F0302020204030204"/>
                <a:sym typeface="Wingdings" panose="05000000000000000000" pitchFamily="2" charset="2"/>
              </a:rPr>
              <a:t>La </a:t>
            </a:r>
            <a:r>
              <a:rPr lang="fr-FR" sz="2400" b="1" cap="small" dirty="0">
                <a:solidFill>
                  <a:prstClr val="black"/>
                </a:solidFill>
                <a:latin typeface="Calibri Light" panose="020F0302020204030204"/>
                <a:sym typeface="Wingdings" panose="05000000000000000000" pitchFamily="2" charset="2"/>
              </a:rPr>
              <a:t>question </a:t>
            </a:r>
            <a:r>
              <a:rPr lang="fr-FR" sz="2400" b="1" dirty="0">
                <a:solidFill>
                  <a:prstClr val="black"/>
                </a:solidFill>
                <a:latin typeface="Calibri Light" panose="020F0302020204030204"/>
                <a:sym typeface="Wingdings" panose="05000000000000000000" pitchFamily="2" charset="2"/>
              </a:rPr>
              <a:t>est la condition d’existence d’une analyse statistique de données</a:t>
            </a:r>
            <a:endParaRPr lang="fr-FR" sz="2400" b="1" cap="small" dirty="0">
              <a:solidFill>
                <a:prstClr val="black"/>
              </a:solidFill>
              <a:latin typeface="Calibri Light" panose="020F0302020204030204"/>
            </a:endParaRPr>
          </a:p>
        </p:txBody>
      </p:sp>
    </p:spTree>
    <p:extLst>
      <p:ext uri="{BB962C8B-B14F-4D97-AF65-F5344CB8AC3E}">
        <p14:creationId xmlns:p14="http://schemas.microsoft.com/office/powerpoint/2010/main" val="9858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5B46405-0293-95B6-11E7-9D1F41090C40}"/>
              </a:ext>
            </a:extLst>
          </p:cNvPr>
          <p:cNvSpPr>
            <a:spLocks noGrp="1"/>
          </p:cNvSpPr>
          <p:nvPr>
            <p:ph type="sldNum" sz="quarter" idx="12"/>
          </p:nvPr>
        </p:nvSpPr>
        <p:spPr/>
        <p:txBody>
          <a:bodyPr/>
          <a:lstStyle/>
          <a:p>
            <a:fld id="{228B8149-0202-48DD-B0CD-6908EF5896EA}" type="slidenum">
              <a:rPr lang="fr-FR" smtClean="0"/>
              <a:t>25</a:t>
            </a:fld>
            <a:endParaRPr lang="fr-FR"/>
          </a:p>
        </p:txBody>
      </p:sp>
      <p:sp>
        <p:nvSpPr>
          <p:cNvPr id="5" name="Rectangle 4">
            <a:extLst>
              <a:ext uri="{FF2B5EF4-FFF2-40B4-BE49-F238E27FC236}">
                <a16:creationId xmlns:a16="http://schemas.microsoft.com/office/drawing/2014/main" id="{C671D2D3-DF0D-A326-10E8-74A2B9F64080}"/>
              </a:ext>
            </a:extLst>
          </p:cNvPr>
          <p:cNvSpPr/>
          <p:nvPr/>
        </p:nvSpPr>
        <p:spPr>
          <a:xfrm>
            <a:off x="694440" y="2329109"/>
            <a:ext cx="7403659" cy="1754326"/>
          </a:xfrm>
          <a:prstGeom prst="rect">
            <a:avLst/>
          </a:prstGeom>
        </p:spPr>
        <p:txBody>
          <a:bodyPr wrap="square">
            <a:spAutoFit/>
          </a:bodyPr>
          <a:lstStyle/>
          <a:p>
            <a:r>
              <a:rPr lang="fr-FR" sz="5400" u="sng" dirty="0">
                <a:solidFill>
                  <a:prstClr val="black"/>
                </a:solidFill>
                <a:latin typeface="Calibri Light" panose="020F0302020204030204"/>
              </a:rPr>
              <a:t>Le principe de l’analyse statistique de données</a:t>
            </a:r>
          </a:p>
        </p:txBody>
      </p:sp>
    </p:spTree>
    <p:extLst>
      <p:ext uri="{BB962C8B-B14F-4D97-AF65-F5344CB8AC3E}">
        <p14:creationId xmlns:p14="http://schemas.microsoft.com/office/powerpoint/2010/main" val="1098423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69897" y="234251"/>
            <a:ext cx="7447005" cy="584775"/>
          </a:xfrm>
          <a:prstGeom prst="rect">
            <a:avLst/>
          </a:prstGeom>
          <a:noFill/>
        </p:spPr>
        <p:txBody>
          <a:bodyPr wrap="square" rtlCol="0">
            <a:spAutoFit/>
          </a:bodyPr>
          <a:lstStyle/>
          <a:p>
            <a:r>
              <a:rPr lang="fr-FR" sz="3200" dirty="0">
                <a:solidFill>
                  <a:prstClr val="black"/>
                </a:solidFill>
                <a:latin typeface="+mj-lt"/>
              </a:rPr>
              <a:t>0 – </a:t>
            </a:r>
            <a:r>
              <a:rPr lang="fr-FR" sz="3200" cap="small" dirty="0">
                <a:solidFill>
                  <a:prstClr val="black"/>
                </a:solidFill>
                <a:latin typeface="+mj-lt"/>
              </a:rPr>
              <a:t>Définir une question</a:t>
            </a:r>
          </a:p>
        </p:txBody>
      </p:sp>
      <p:sp>
        <p:nvSpPr>
          <p:cNvPr id="6" name="Rectangle 5"/>
          <p:cNvSpPr/>
          <p:nvPr/>
        </p:nvSpPr>
        <p:spPr>
          <a:xfrm>
            <a:off x="785284" y="1274383"/>
            <a:ext cx="7730066" cy="865173"/>
          </a:xfrm>
          <a:prstGeom prst="rect">
            <a:avLst/>
          </a:prstGeom>
        </p:spPr>
        <p:txBody>
          <a:bodyPr wrap="square">
            <a:spAutoFit/>
          </a:bodyPr>
          <a:lstStyle/>
          <a:p>
            <a:pPr>
              <a:lnSpc>
                <a:spcPct val="107000"/>
              </a:lnSpc>
              <a:spcAft>
                <a:spcPts val="800"/>
              </a:spcAft>
            </a:pPr>
            <a:r>
              <a:rPr lang="fr-FR" sz="2400" dirty="0">
                <a:solidFill>
                  <a:prstClr val="black"/>
                </a:solidFill>
                <a:ea typeface="Calibri" panose="020F0502020204030204" pitchFamily="34" charset="0"/>
                <a:cs typeface="Times New Roman" panose="02020603050405020304" pitchFamily="18" charset="0"/>
              </a:rPr>
              <a:t>«Est-ce que je peux différencier Rousserolle effarvatte et Rousserolle verderolle ? »</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67" y="2466096"/>
            <a:ext cx="1712912" cy="1840791"/>
          </a:xfrm>
          <a:prstGeom prst="rect">
            <a:avLst/>
          </a:prstGeom>
        </p:spPr>
      </p:pic>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7733" y="2466095"/>
            <a:ext cx="2091624" cy="1840791"/>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26</a:t>
            </a:fld>
            <a:endParaRPr lang="fr-FR"/>
          </a:p>
        </p:txBody>
      </p:sp>
    </p:spTree>
    <p:extLst>
      <p:ext uri="{BB962C8B-B14F-4D97-AF65-F5344CB8AC3E}">
        <p14:creationId xmlns:p14="http://schemas.microsoft.com/office/powerpoint/2010/main" val="3255717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572" y="236707"/>
            <a:ext cx="8901682" cy="584775"/>
          </a:xfrm>
          <a:prstGeom prst="rect">
            <a:avLst/>
          </a:prstGeom>
        </p:spPr>
        <p:txBody>
          <a:bodyPr wrap="square">
            <a:spAutoFit/>
          </a:bodyPr>
          <a:lstStyle/>
          <a:p>
            <a:r>
              <a:rPr lang="fr-FR" sz="3200" cap="small" dirty="0">
                <a:solidFill>
                  <a:prstClr val="black"/>
                </a:solidFill>
                <a:latin typeface="+mj-lt"/>
              </a:rPr>
              <a:t>1 – Définir une hypothèse</a:t>
            </a:r>
          </a:p>
        </p:txBody>
      </p:sp>
      <p:sp>
        <p:nvSpPr>
          <p:cNvPr id="5" name="Rectangle 4"/>
          <p:cNvSpPr/>
          <p:nvPr/>
        </p:nvSpPr>
        <p:spPr>
          <a:xfrm>
            <a:off x="491065" y="1234838"/>
            <a:ext cx="7391293" cy="865173"/>
          </a:xfrm>
          <a:prstGeom prst="rect">
            <a:avLst/>
          </a:prstGeom>
        </p:spPr>
        <p:txBody>
          <a:bodyPr wrap="square">
            <a:spAutoFit/>
          </a:bodyPr>
          <a:lstStyle/>
          <a:p>
            <a:pPr>
              <a:lnSpc>
                <a:spcPct val="107000"/>
              </a:lnSpc>
              <a:spcAft>
                <a:spcPts val="800"/>
              </a:spcAft>
            </a:pPr>
            <a:r>
              <a:rPr lang="fr-FR" sz="2400" dirty="0">
                <a:solidFill>
                  <a:prstClr val="black"/>
                </a:solidFill>
                <a:ea typeface="Calibri" panose="020F0502020204030204" pitchFamily="34" charset="0"/>
                <a:cs typeface="Times New Roman" panose="02020603050405020304" pitchFamily="18" charset="0"/>
              </a:rPr>
              <a:t>« Je pense que les deux espèces sont différenciables au moins par leur chant. »</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67" y="2466096"/>
            <a:ext cx="1712912" cy="1840791"/>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7733" y="2466095"/>
            <a:ext cx="2091624" cy="1840791"/>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27</a:t>
            </a:fld>
            <a:endParaRPr lang="fr-FR"/>
          </a:p>
        </p:txBody>
      </p:sp>
    </p:spTree>
    <p:extLst>
      <p:ext uri="{BB962C8B-B14F-4D97-AF65-F5344CB8AC3E}">
        <p14:creationId xmlns:p14="http://schemas.microsoft.com/office/powerpoint/2010/main" val="283511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2546" y="382601"/>
            <a:ext cx="5888920" cy="584775"/>
          </a:xfrm>
          <a:prstGeom prst="rect">
            <a:avLst/>
          </a:prstGeom>
        </p:spPr>
        <p:txBody>
          <a:bodyPr wrap="none">
            <a:spAutoFit/>
          </a:bodyPr>
          <a:lstStyle/>
          <a:p>
            <a:r>
              <a:rPr lang="fr-FR" sz="3200" cap="small" dirty="0">
                <a:solidFill>
                  <a:prstClr val="black"/>
                </a:solidFill>
                <a:latin typeface="+mj-lt"/>
              </a:rPr>
              <a:t>3 – Multiplier les essais de réponses</a:t>
            </a:r>
          </a:p>
        </p:txBody>
      </p:sp>
      <p:graphicFrame>
        <p:nvGraphicFramePr>
          <p:cNvPr id="7" name="Tableau 6"/>
          <p:cNvGraphicFramePr>
            <a:graphicFrameLocks noGrp="1"/>
          </p:cNvGraphicFramePr>
          <p:nvPr/>
        </p:nvGraphicFramePr>
        <p:xfrm>
          <a:off x="5304367" y="2338740"/>
          <a:ext cx="4089400" cy="2095500"/>
        </p:xfrm>
        <a:graphic>
          <a:graphicData uri="http://schemas.openxmlformats.org/drawingml/2006/table">
            <a:tbl>
              <a:tblPr/>
              <a:tblGrid>
                <a:gridCol w="762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190500">
                <a:tc>
                  <a:txBody>
                    <a:bodyPr/>
                    <a:lstStyle/>
                    <a:p>
                      <a:pPr algn="l" fontAlgn="ctr"/>
                      <a:r>
                        <a:rPr lang="fr-FR" sz="1100" b="1" i="0" u="none" strike="noStrike" dirty="0">
                          <a:solidFill>
                            <a:srgbClr val="000000"/>
                          </a:solidFill>
                          <a:effectLst/>
                          <a:latin typeface="Calibri" panose="020F0502020204030204" pitchFamily="34" charset="0"/>
                        </a:rPr>
                        <a:t>CHANT</a:t>
                      </a:r>
                    </a:p>
                  </a:txBody>
                  <a:tcPr marL="9525" marR="9525" marT="9525" marB="0" anchor="ctr">
                    <a:lnL>
                      <a:noFill/>
                    </a:lnL>
                    <a:lnR>
                      <a:noFill/>
                    </a:lnR>
                    <a:lnT>
                      <a:noFill/>
                    </a:lnT>
                    <a:lnB>
                      <a:noFill/>
                    </a:lnB>
                  </a:tcPr>
                </a:tc>
                <a:tc>
                  <a:txBody>
                    <a:bodyPr/>
                    <a:lstStyle/>
                    <a:p>
                      <a:pPr algn="l" fontAlgn="ctr"/>
                      <a:r>
                        <a:rPr lang="fr-FR" sz="1100" b="1" i="0" u="none" strike="noStrike">
                          <a:solidFill>
                            <a:srgbClr val="000000"/>
                          </a:solidFill>
                          <a:effectLst/>
                          <a:latin typeface="Calibri" panose="020F0502020204030204" pitchFamily="34" charset="0"/>
                        </a:rPr>
                        <a:t>IDENTIFICATION</a:t>
                      </a:r>
                    </a:p>
                  </a:txBody>
                  <a:tcPr marL="9525" marR="9525" marT="9525" marB="0" anchor="ctr">
                    <a:lnL>
                      <a:noFill/>
                    </a:lnL>
                    <a:lnR>
                      <a:noFill/>
                    </a:lnR>
                    <a:lnT>
                      <a:noFill/>
                    </a:lnT>
                    <a:lnB>
                      <a:noFill/>
                    </a:lnB>
                  </a:tcPr>
                </a:tc>
                <a:tc>
                  <a:txBody>
                    <a:bodyPr/>
                    <a:lstStyle/>
                    <a:p>
                      <a:pPr algn="l" fontAlgn="ctr"/>
                      <a:r>
                        <a:rPr lang="fr-FR" sz="1100" b="1" i="0" u="none" strike="noStrike">
                          <a:solidFill>
                            <a:srgbClr val="000000"/>
                          </a:solidFill>
                          <a:effectLst/>
                          <a:latin typeface="Calibri" panose="020F0502020204030204" pitchFamily="34" charset="0"/>
                        </a:rPr>
                        <a:t>ESPÈCE RÉELLE</a:t>
                      </a:r>
                    </a:p>
                  </a:txBody>
                  <a:tcPr marL="9525" marR="9525" marT="9525" marB="0" anchor="ctr">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ctr"/>
                      <a:r>
                        <a:rPr lang="fr-FR" sz="11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190500">
                <a:tc>
                  <a:txBody>
                    <a:bodyPr/>
                    <a:lstStyle/>
                    <a:p>
                      <a:pPr algn="l" fontAlgn="ctr"/>
                      <a:r>
                        <a:rPr lang="fr-FR" sz="1100" b="0" i="0" u="none" strike="noStrike">
                          <a:solidFill>
                            <a:srgbClr val="000000"/>
                          </a:solidFill>
                          <a:effectLst/>
                          <a:latin typeface="Calibri" panose="020F0502020204030204" pitchFamily="34" charset="0"/>
                        </a:rPr>
                        <a:t>2</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ctr"/>
                      <a:r>
                        <a:rPr lang="fr-FR" sz="11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l" fontAlgn="ctr"/>
                      <a:r>
                        <a:rPr lang="fr-FR" sz="1100" b="0" i="0" u="none" strike="noStrike" dirty="0">
                          <a:solidFill>
                            <a:srgbClr val="305496"/>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ctr"/>
                      <a:r>
                        <a:rPr lang="fr-FR" sz="1100" b="0" i="0"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ctr"/>
                      <a:r>
                        <a:rPr lang="fr-FR" sz="1100" b="0" i="0"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ctr"/>
                      <a:r>
                        <a:rPr lang="fr-FR" sz="1100" b="0" i="0" u="none" strike="noStrike">
                          <a:solidFill>
                            <a:srgbClr val="000000"/>
                          </a:solidFill>
                          <a:effectLst/>
                          <a:latin typeface="Calibri" panose="020F0502020204030204" pitchFamily="34" charset="0"/>
                        </a:rPr>
                        <a:t>6</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ctr"/>
                      <a:r>
                        <a:rPr lang="fr-FR" sz="1100" b="0" i="0" u="none" strike="noStrike">
                          <a:solidFill>
                            <a:srgbClr val="000000"/>
                          </a:solidFill>
                          <a:effectLst/>
                          <a:latin typeface="Calibri" panose="020F0502020204030204" pitchFamily="34" charset="0"/>
                        </a:rPr>
                        <a:t>7</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190500">
                <a:tc>
                  <a:txBody>
                    <a:bodyPr/>
                    <a:lstStyle/>
                    <a:p>
                      <a:pPr algn="l" fontAlgn="ctr"/>
                      <a:r>
                        <a:rPr lang="fr-FR" sz="1100" b="0" i="0" u="none" strike="noStrike">
                          <a:solidFill>
                            <a:srgbClr val="000000"/>
                          </a:solidFill>
                          <a:effectLst/>
                          <a:latin typeface="Calibri" panose="020F0502020204030204" pitchFamily="34" charset="0"/>
                        </a:rPr>
                        <a:t>8</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190500">
                <a:tc>
                  <a:txBody>
                    <a:bodyPr/>
                    <a:lstStyle/>
                    <a:p>
                      <a:pPr algn="l" fontAlgn="ctr"/>
                      <a:r>
                        <a:rPr lang="fr-FR"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ctr"/>
                      <a:r>
                        <a:rPr lang="fr-FR" sz="11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dirty="0">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bl>
          </a:graphicData>
        </a:graphic>
      </p:graphicFrame>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956" y="245533"/>
            <a:ext cx="1553057" cy="1760980"/>
          </a:xfrm>
          <a:prstGeom prst="rect">
            <a:avLst/>
          </a:prstGeom>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67" y="2466096"/>
            <a:ext cx="1712912" cy="1840791"/>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7733" y="2466095"/>
            <a:ext cx="2091624" cy="1840791"/>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28</a:t>
            </a:fld>
            <a:endParaRPr lang="fr-FR"/>
          </a:p>
        </p:txBody>
      </p:sp>
    </p:spTree>
    <p:extLst>
      <p:ext uri="{BB962C8B-B14F-4D97-AF65-F5344CB8AC3E}">
        <p14:creationId xmlns:p14="http://schemas.microsoft.com/office/powerpoint/2010/main" val="2893500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1300" y="297934"/>
            <a:ext cx="7612982" cy="584775"/>
          </a:xfrm>
          <a:prstGeom prst="rect">
            <a:avLst/>
          </a:prstGeom>
        </p:spPr>
        <p:txBody>
          <a:bodyPr wrap="none">
            <a:spAutoFit/>
          </a:bodyPr>
          <a:lstStyle/>
          <a:p>
            <a:r>
              <a:rPr lang="fr-FR" sz="3200" cap="small" dirty="0">
                <a:solidFill>
                  <a:prstClr val="black"/>
                </a:solidFill>
                <a:latin typeface="+mj-lt"/>
              </a:rPr>
              <a:t>4 – Évaluer la probabilité de chaque réponse.</a:t>
            </a:r>
            <a:endParaRPr lang="fr-FR" cap="small" dirty="0">
              <a:solidFill>
                <a:prstClr val="black"/>
              </a:solidFill>
              <a:latin typeface="+mj-lt"/>
            </a:endParaRPr>
          </a:p>
        </p:txBody>
      </p:sp>
      <p:graphicFrame>
        <p:nvGraphicFramePr>
          <p:cNvPr id="5" name="Tableau 4"/>
          <p:cNvGraphicFramePr>
            <a:graphicFrameLocks noGrp="1"/>
          </p:cNvGraphicFramePr>
          <p:nvPr/>
        </p:nvGraphicFramePr>
        <p:xfrm>
          <a:off x="5304367" y="2338740"/>
          <a:ext cx="4089400" cy="2095500"/>
        </p:xfrm>
        <a:graphic>
          <a:graphicData uri="http://schemas.openxmlformats.org/drawingml/2006/table">
            <a:tbl>
              <a:tblPr/>
              <a:tblGrid>
                <a:gridCol w="762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190500">
                <a:tc>
                  <a:txBody>
                    <a:bodyPr/>
                    <a:lstStyle/>
                    <a:p>
                      <a:pPr algn="l" fontAlgn="ctr"/>
                      <a:r>
                        <a:rPr lang="fr-FR" sz="1100" b="1" i="0" u="none" strike="noStrike" dirty="0">
                          <a:solidFill>
                            <a:srgbClr val="000000"/>
                          </a:solidFill>
                          <a:effectLst/>
                          <a:latin typeface="Calibri" panose="020F0502020204030204" pitchFamily="34" charset="0"/>
                        </a:rPr>
                        <a:t>CHANT</a:t>
                      </a:r>
                    </a:p>
                  </a:txBody>
                  <a:tcPr marL="9525" marR="9525" marT="9525" marB="0" anchor="ctr">
                    <a:lnL>
                      <a:noFill/>
                    </a:lnL>
                    <a:lnR>
                      <a:noFill/>
                    </a:lnR>
                    <a:lnT>
                      <a:noFill/>
                    </a:lnT>
                    <a:lnB>
                      <a:noFill/>
                    </a:lnB>
                  </a:tcPr>
                </a:tc>
                <a:tc>
                  <a:txBody>
                    <a:bodyPr/>
                    <a:lstStyle/>
                    <a:p>
                      <a:pPr algn="l" fontAlgn="ctr"/>
                      <a:r>
                        <a:rPr lang="fr-FR" sz="1100" b="1" i="0" u="none" strike="noStrike">
                          <a:solidFill>
                            <a:srgbClr val="000000"/>
                          </a:solidFill>
                          <a:effectLst/>
                          <a:latin typeface="Calibri" panose="020F0502020204030204" pitchFamily="34" charset="0"/>
                        </a:rPr>
                        <a:t>IDENTIFICATION</a:t>
                      </a:r>
                    </a:p>
                  </a:txBody>
                  <a:tcPr marL="9525" marR="9525" marT="9525" marB="0" anchor="ctr">
                    <a:lnL>
                      <a:noFill/>
                    </a:lnL>
                    <a:lnR>
                      <a:noFill/>
                    </a:lnR>
                    <a:lnT>
                      <a:noFill/>
                    </a:lnT>
                    <a:lnB>
                      <a:noFill/>
                    </a:lnB>
                  </a:tcPr>
                </a:tc>
                <a:tc>
                  <a:txBody>
                    <a:bodyPr/>
                    <a:lstStyle/>
                    <a:p>
                      <a:pPr algn="l" fontAlgn="ctr"/>
                      <a:r>
                        <a:rPr lang="fr-FR" sz="1100" b="1" i="0" u="none" strike="noStrike">
                          <a:solidFill>
                            <a:srgbClr val="000000"/>
                          </a:solidFill>
                          <a:effectLst/>
                          <a:latin typeface="Calibri" panose="020F0502020204030204" pitchFamily="34" charset="0"/>
                        </a:rPr>
                        <a:t>ESPÈCE RÉELLE</a:t>
                      </a:r>
                    </a:p>
                  </a:txBody>
                  <a:tcPr marL="9525" marR="9525" marT="9525" marB="0" anchor="ctr">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ctr"/>
                      <a:r>
                        <a:rPr lang="fr-FR" sz="11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190500">
                <a:tc>
                  <a:txBody>
                    <a:bodyPr/>
                    <a:lstStyle/>
                    <a:p>
                      <a:pPr algn="l" fontAlgn="ctr"/>
                      <a:r>
                        <a:rPr lang="fr-FR" sz="1100" b="0" i="0" u="none" strike="noStrike">
                          <a:solidFill>
                            <a:srgbClr val="000000"/>
                          </a:solidFill>
                          <a:effectLst/>
                          <a:latin typeface="Calibri" panose="020F0502020204030204" pitchFamily="34" charset="0"/>
                        </a:rPr>
                        <a:t>2</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ctr"/>
                      <a:r>
                        <a:rPr lang="fr-FR" sz="11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l" fontAlgn="ctr"/>
                      <a:r>
                        <a:rPr lang="fr-FR" sz="1100" b="0" i="0" u="none" strike="noStrike" dirty="0">
                          <a:solidFill>
                            <a:srgbClr val="305496"/>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ctr"/>
                      <a:r>
                        <a:rPr lang="fr-FR" sz="1100" b="0" i="0"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ctr"/>
                      <a:r>
                        <a:rPr lang="fr-FR" sz="1100" b="0" i="0"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ctr"/>
                      <a:r>
                        <a:rPr lang="fr-FR" sz="1100" b="0" i="0" u="none" strike="noStrike">
                          <a:solidFill>
                            <a:srgbClr val="000000"/>
                          </a:solidFill>
                          <a:effectLst/>
                          <a:latin typeface="Calibri" panose="020F0502020204030204" pitchFamily="34" charset="0"/>
                        </a:rPr>
                        <a:t>6</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ctr"/>
                      <a:r>
                        <a:rPr lang="fr-FR" sz="1100" b="0" i="0" u="none" strike="noStrike">
                          <a:solidFill>
                            <a:srgbClr val="000000"/>
                          </a:solidFill>
                          <a:effectLst/>
                          <a:latin typeface="Calibri" panose="020F0502020204030204" pitchFamily="34" charset="0"/>
                        </a:rPr>
                        <a:t>7</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190500">
                <a:tc>
                  <a:txBody>
                    <a:bodyPr/>
                    <a:lstStyle/>
                    <a:p>
                      <a:pPr algn="l" fontAlgn="ctr"/>
                      <a:r>
                        <a:rPr lang="fr-FR" sz="1100" b="0" i="0" u="none" strike="noStrike">
                          <a:solidFill>
                            <a:srgbClr val="000000"/>
                          </a:solidFill>
                          <a:effectLst/>
                          <a:latin typeface="Calibri" panose="020F0502020204030204" pitchFamily="34" charset="0"/>
                        </a:rPr>
                        <a:t>8</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190500">
                <a:tc>
                  <a:txBody>
                    <a:bodyPr/>
                    <a:lstStyle/>
                    <a:p>
                      <a:pPr algn="l" fontAlgn="ctr"/>
                      <a:r>
                        <a:rPr lang="fr-FR"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ctr"/>
                      <a:r>
                        <a:rPr lang="fr-FR" sz="11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dirty="0">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bl>
          </a:graphicData>
        </a:graphic>
      </p:graphicFrame>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67" y="2466096"/>
            <a:ext cx="1712912" cy="1840791"/>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7733" y="2466095"/>
            <a:ext cx="2091624" cy="1840791"/>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29</a:t>
            </a:fld>
            <a:endParaRPr lang="fr-FR"/>
          </a:p>
        </p:txBody>
      </p:sp>
      <p:sp>
        <p:nvSpPr>
          <p:cNvPr id="3" name="ZoneTexte 2">
            <a:extLst>
              <a:ext uri="{FF2B5EF4-FFF2-40B4-BE49-F238E27FC236}">
                <a16:creationId xmlns:a16="http://schemas.microsoft.com/office/drawing/2014/main" id="{52AF29E0-F6A1-1238-7F89-34B1ED5B2BF7}"/>
              </a:ext>
            </a:extLst>
          </p:cNvPr>
          <p:cNvSpPr txBox="1"/>
          <p:nvPr/>
        </p:nvSpPr>
        <p:spPr>
          <a:xfrm>
            <a:off x="1159933" y="5122333"/>
            <a:ext cx="6468534" cy="646331"/>
          </a:xfrm>
          <a:prstGeom prst="rect">
            <a:avLst/>
          </a:prstGeom>
          <a:noFill/>
        </p:spPr>
        <p:txBody>
          <a:bodyPr wrap="square" rtlCol="0">
            <a:spAutoFit/>
          </a:bodyPr>
          <a:lstStyle/>
          <a:p>
            <a:pPr algn="ctr"/>
            <a:r>
              <a:rPr lang="fr-FR" dirty="0">
                <a:solidFill>
                  <a:prstClr val="black"/>
                </a:solidFill>
              </a:rPr>
              <a:t>3 mauvaises réponses sur 10 dans cette série de 10 essais</a:t>
            </a:r>
          </a:p>
          <a:p>
            <a:pPr algn="ctr"/>
            <a:endParaRPr lang="fr-FR" dirty="0">
              <a:solidFill>
                <a:prstClr val="black"/>
              </a:solidFill>
            </a:endParaRPr>
          </a:p>
        </p:txBody>
      </p:sp>
    </p:spTree>
    <p:extLst>
      <p:ext uri="{BB962C8B-B14F-4D97-AF65-F5344CB8AC3E}">
        <p14:creationId xmlns:p14="http://schemas.microsoft.com/office/powerpoint/2010/main" val="3236938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28B8149-0202-48DD-B0CD-6908EF5896EA}" type="slidenum">
              <a:rPr lang="fr-FR" smtClean="0"/>
              <a:t>3</a:t>
            </a:fld>
            <a:endParaRPr lang="fr-FR"/>
          </a:p>
        </p:txBody>
      </p:sp>
      <p:sp>
        <p:nvSpPr>
          <p:cNvPr id="5" name="Rectangle 4"/>
          <p:cNvSpPr/>
          <p:nvPr/>
        </p:nvSpPr>
        <p:spPr>
          <a:xfrm>
            <a:off x="1064872" y="512828"/>
            <a:ext cx="7762111" cy="2554545"/>
          </a:xfrm>
          <a:prstGeom prst="rect">
            <a:avLst/>
          </a:prstGeom>
        </p:spPr>
        <p:txBody>
          <a:bodyPr wrap="square">
            <a:spAutoFit/>
          </a:bodyPr>
          <a:lstStyle/>
          <a:p>
            <a:pPr algn="just"/>
            <a:r>
              <a:rPr lang="fr-FR" sz="3200" dirty="0">
                <a:latin typeface="Microsoft Himalaya" panose="01010100010101010101" pitchFamily="2" charset="0"/>
                <a:ea typeface="Microsoft Himalaya" panose="01010100010101010101" pitchFamily="2" charset="0"/>
                <a:cs typeface="Microsoft Himalaya" panose="01010100010101010101" pitchFamily="2" charset="0"/>
              </a:rPr>
              <a:t>La statistique, en effet, est une science éminemment gaie et qui n’exige aucun surmenage intellectuel, sans compter que ceux qui s’en occupent ont toujours énormément de temps devant eux pour livrer leur petit travail.</a:t>
            </a:r>
          </a:p>
          <a:p>
            <a:pPr algn="r"/>
            <a:r>
              <a:rPr lang="fr-FR" sz="3200" dirty="0">
                <a:latin typeface="Microsoft Himalaya" panose="01010100010101010101" pitchFamily="2" charset="0"/>
                <a:ea typeface="Microsoft Himalaya" panose="01010100010101010101" pitchFamily="2" charset="0"/>
                <a:cs typeface="Microsoft Himalaya" panose="01010100010101010101" pitchFamily="2" charset="0"/>
              </a:rPr>
              <a:t>Alphonse Allais</a:t>
            </a:r>
          </a:p>
        </p:txBody>
      </p:sp>
    </p:spTree>
    <p:extLst>
      <p:ext uri="{BB962C8B-B14F-4D97-AF65-F5344CB8AC3E}">
        <p14:creationId xmlns:p14="http://schemas.microsoft.com/office/powerpoint/2010/main" val="3622778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1300" y="297934"/>
            <a:ext cx="4527201" cy="584775"/>
          </a:xfrm>
          <a:prstGeom prst="rect">
            <a:avLst/>
          </a:prstGeom>
        </p:spPr>
        <p:txBody>
          <a:bodyPr wrap="none">
            <a:spAutoFit/>
          </a:bodyPr>
          <a:lstStyle/>
          <a:p>
            <a:r>
              <a:rPr lang="fr-FR" sz="3200" cap="small" dirty="0">
                <a:solidFill>
                  <a:prstClr val="black"/>
                </a:solidFill>
                <a:latin typeface="+mj-lt"/>
              </a:rPr>
              <a:t>5 – formuler une inférence</a:t>
            </a:r>
            <a:endParaRPr lang="fr-FR" cap="small" dirty="0">
              <a:solidFill>
                <a:prstClr val="black"/>
              </a:solidFill>
              <a:latin typeface="+mj-lt"/>
            </a:endParaRPr>
          </a:p>
        </p:txBody>
      </p:sp>
      <p:graphicFrame>
        <p:nvGraphicFramePr>
          <p:cNvPr id="5" name="Tableau 4"/>
          <p:cNvGraphicFramePr>
            <a:graphicFrameLocks noGrp="1"/>
          </p:cNvGraphicFramePr>
          <p:nvPr/>
        </p:nvGraphicFramePr>
        <p:xfrm>
          <a:off x="5304367" y="2338740"/>
          <a:ext cx="4089400" cy="2095500"/>
        </p:xfrm>
        <a:graphic>
          <a:graphicData uri="http://schemas.openxmlformats.org/drawingml/2006/table">
            <a:tbl>
              <a:tblPr/>
              <a:tblGrid>
                <a:gridCol w="762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190500">
                <a:tc>
                  <a:txBody>
                    <a:bodyPr/>
                    <a:lstStyle/>
                    <a:p>
                      <a:pPr algn="l" fontAlgn="ctr"/>
                      <a:r>
                        <a:rPr lang="fr-FR" sz="1100" b="1" i="0" u="none" strike="noStrike" dirty="0">
                          <a:solidFill>
                            <a:srgbClr val="000000"/>
                          </a:solidFill>
                          <a:effectLst/>
                          <a:latin typeface="Calibri" panose="020F0502020204030204" pitchFamily="34" charset="0"/>
                        </a:rPr>
                        <a:t>CHANT</a:t>
                      </a:r>
                    </a:p>
                  </a:txBody>
                  <a:tcPr marL="9525" marR="9525" marT="9525" marB="0" anchor="ctr">
                    <a:lnL>
                      <a:noFill/>
                    </a:lnL>
                    <a:lnR>
                      <a:noFill/>
                    </a:lnR>
                    <a:lnT>
                      <a:noFill/>
                    </a:lnT>
                    <a:lnB>
                      <a:noFill/>
                    </a:lnB>
                  </a:tcPr>
                </a:tc>
                <a:tc>
                  <a:txBody>
                    <a:bodyPr/>
                    <a:lstStyle/>
                    <a:p>
                      <a:pPr algn="l" fontAlgn="ctr"/>
                      <a:r>
                        <a:rPr lang="fr-FR" sz="1100" b="1" i="0" u="none" strike="noStrike">
                          <a:solidFill>
                            <a:srgbClr val="000000"/>
                          </a:solidFill>
                          <a:effectLst/>
                          <a:latin typeface="Calibri" panose="020F0502020204030204" pitchFamily="34" charset="0"/>
                        </a:rPr>
                        <a:t>IDENTIFICATION</a:t>
                      </a:r>
                    </a:p>
                  </a:txBody>
                  <a:tcPr marL="9525" marR="9525" marT="9525" marB="0" anchor="ctr">
                    <a:lnL>
                      <a:noFill/>
                    </a:lnL>
                    <a:lnR>
                      <a:noFill/>
                    </a:lnR>
                    <a:lnT>
                      <a:noFill/>
                    </a:lnT>
                    <a:lnB>
                      <a:noFill/>
                    </a:lnB>
                  </a:tcPr>
                </a:tc>
                <a:tc>
                  <a:txBody>
                    <a:bodyPr/>
                    <a:lstStyle/>
                    <a:p>
                      <a:pPr algn="l" fontAlgn="ctr"/>
                      <a:r>
                        <a:rPr lang="fr-FR" sz="1100" b="1" i="0" u="none" strike="noStrike">
                          <a:solidFill>
                            <a:srgbClr val="000000"/>
                          </a:solidFill>
                          <a:effectLst/>
                          <a:latin typeface="Calibri" panose="020F0502020204030204" pitchFamily="34" charset="0"/>
                        </a:rPr>
                        <a:t>ESPÈCE RÉELLE</a:t>
                      </a:r>
                    </a:p>
                  </a:txBody>
                  <a:tcPr marL="9525" marR="9525" marT="9525" marB="0" anchor="ctr">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ctr"/>
                      <a:r>
                        <a:rPr lang="fr-FR" sz="11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190500">
                <a:tc>
                  <a:txBody>
                    <a:bodyPr/>
                    <a:lstStyle/>
                    <a:p>
                      <a:pPr algn="l" fontAlgn="ctr"/>
                      <a:r>
                        <a:rPr lang="fr-FR" sz="1100" b="0" i="0" u="none" strike="noStrike">
                          <a:solidFill>
                            <a:srgbClr val="000000"/>
                          </a:solidFill>
                          <a:effectLst/>
                          <a:latin typeface="Calibri" panose="020F0502020204030204" pitchFamily="34" charset="0"/>
                        </a:rPr>
                        <a:t>2</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ctr"/>
                      <a:r>
                        <a:rPr lang="fr-FR" sz="11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l" fontAlgn="ctr"/>
                      <a:r>
                        <a:rPr lang="fr-FR" sz="1100" b="0" i="0" u="none" strike="noStrike" dirty="0">
                          <a:solidFill>
                            <a:srgbClr val="305496"/>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ctr"/>
                      <a:r>
                        <a:rPr lang="fr-FR" sz="1100" b="0" i="0"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ctr"/>
                      <a:r>
                        <a:rPr lang="fr-FR" sz="1100" b="0" i="0"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ctr"/>
                      <a:r>
                        <a:rPr lang="fr-FR" sz="1100" b="0" i="0" u="none" strike="noStrike">
                          <a:solidFill>
                            <a:srgbClr val="000000"/>
                          </a:solidFill>
                          <a:effectLst/>
                          <a:latin typeface="Calibri" panose="020F0502020204030204" pitchFamily="34" charset="0"/>
                        </a:rPr>
                        <a:t>6</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ctr"/>
                      <a:r>
                        <a:rPr lang="fr-FR" sz="1100" b="0" i="0" u="none" strike="noStrike">
                          <a:solidFill>
                            <a:srgbClr val="000000"/>
                          </a:solidFill>
                          <a:effectLst/>
                          <a:latin typeface="Calibri" panose="020F0502020204030204" pitchFamily="34" charset="0"/>
                        </a:rPr>
                        <a:t>7</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190500">
                <a:tc>
                  <a:txBody>
                    <a:bodyPr/>
                    <a:lstStyle/>
                    <a:p>
                      <a:pPr algn="l" fontAlgn="ctr"/>
                      <a:r>
                        <a:rPr lang="fr-FR" sz="1100" b="0" i="0" u="none" strike="noStrike">
                          <a:solidFill>
                            <a:srgbClr val="000000"/>
                          </a:solidFill>
                          <a:effectLst/>
                          <a:latin typeface="Calibri" panose="020F0502020204030204" pitchFamily="34" charset="0"/>
                        </a:rPr>
                        <a:t>8</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190500">
                <a:tc>
                  <a:txBody>
                    <a:bodyPr/>
                    <a:lstStyle/>
                    <a:p>
                      <a:pPr algn="l" fontAlgn="ctr"/>
                      <a:r>
                        <a:rPr lang="fr-FR"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ctr"/>
                      <a:r>
                        <a:rPr lang="fr-FR" sz="11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dirty="0">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bl>
          </a:graphicData>
        </a:graphic>
      </p:graphicFrame>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67" y="2466096"/>
            <a:ext cx="1712912" cy="1840791"/>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7733" y="2466095"/>
            <a:ext cx="2091624" cy="1840791"/>
          </a:xfrm>
          <a:prstGeom prst="rect">
            <a:avLst/>
          </a:prstGeom>
        </p:spPr>
      </p:pic>
      <p:sp>
        <p:nvSpPr>
          <p:cNvPr id="8" name="ZoneTexte 7"/>
          <p:cNvSpPr txBox="1"/>
          <p:nvPr/>
        </p:nvSpPr>
        <p:spPr>
          <a:xfrm>
            <a:off x="1159933" y="5122333"/>
            <a:ext cx="6468534" cy="1200329"/>
          </a:xfrm>
          <a:prstGeom prst="rect">
            <a:avLst/>
          </a:prstGeom>
          <a:noFill/>
        </p:spPr>
        <p:txBody>
          <a:bodyPr wrap="square" rtlCol="0">
            <a:spAutoFit/>
          </a:bodyPr>
          <a:lstStyle/>
          <a:p>
            <a:pPr algn="ctr"/>
            <a:r>
              <a:rPr lang="fr-FR" dirty="0">
                <a:solidFill>
                  <a:prstClr val="black"/>
                </a:solidFill>
              </a:rPr>
              <a:t>3 mauvaises réponses sur 10</a:t>
            </a:r>
          </a:p>
          <a:p>
            <a:pPr algn="ctr"/>
            <a:endParaRPr lang="fr-FR" dirty="0">
              <a:solidFill>
                <a:prstClr val="black"/>
              </a:solidFill>
            </a:endParaRPr>
          </a:p>
          <a:p>
            <a:pPr algn="ctr"/>
            <a:r>
              <a:rPr lang="fr-FR" b="1" dirty="0">
                <a:solidFill>
                  <a:prstClr val="black"/>
                </a:solidFill>
                <a:sym typeface="Wingdings" panose="05000000000000000000" pitchFamily="2" charset="2"/>
              </a:rPr>
              <a:t> 70% des rousserolles effarvattes et verderolles sont différenciables à leur chant</a:t>
            </a:r>
            <a:endParaRPr lang="fr-FR" b="1" dirty="0">
              <a:solidFill>
                <a:prstClr val="black"/>
              </a:solidFill>
            </a:endParaRP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30</a:t>
            </a:fld>
            <a:endParaRPr lang="fr-FR"/>
          </a:p>
        </p:txBody>
      </p:sp>
    </p:spTree>
    <p:extLst>
      <p:ext uri="{BB962C8B-B14F-4D97-AF65-F5344CB8AC3E}">
        <p14:creationId xmlns:p14="http://schemas.microsoft.com/office/powerpoint/2010/main" val="2650478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1300" y="297934"/>
            <a:ext cx="4467890" cy="584775"/>
          </a:xfrm>
          <a:prstGeom prst="rect">
            <a:avLst/>
          </a:prstGeom>
        </p:spPr>
        <p:txBody>
          <a:bodyPr wrap="none">
            <a:spAutoFit/>
          </a:bodyPr>
          <a:lstStyle/>
          <a:p>
            <a:r>
              <a:rPr lang="fr-FR" sz="3200" cap="small" dirty="0">
                <a:solidFill>
                  <a:prstClr val="black"/>
                </a:solidFill>
                <a:latin typeface="+mj-lt"/>
              </a:rPr>
              <a:t>6 – Répondre à la question</a:t>
            </a:r>
            <a:endParaRPr lang="fr-FR" cap="small" dirty="0">
              <a:solidFill>
                <a:prstClr val="black"/>
              </a:solidFill>
              <a:latin typeface="+mj-lt"/>
            </a:endParaRPr>
          </a:p>
        </p:txBody>
      </p:sp>
      <p:graphicFrame>
        <p:nvGraphicFramePr>
          <p:cNvPr id="5" name="Tableau 4"/>
          <p:cNvGraphicFramePr>
            <a:graphicFrameLocks noGrp="1"/>
          </p:cNvGraphicFramePr>
          <p:nvPr/>
        </p:nvGraphicFramePr>
        <p:xfrm>
          <a:off x="5304367" y="2338740"/>
          <a:ext cx="4089400" cy="2095500"/>
        </p:xfrm>
        <a:graphic>
          <a:graphicData uri="http://schemas.openxmlformats.org/drawingml/2006/table">
            <a:tbl>
              <a:tblPr/>
              <a:tblGrid>
                <a:gridCol w="762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190500">
                <a:tc>
                  <a:txBody>
                    <a:bodyPr/>
                    <a:lstStyle/>
                    <a:p>
                      <a:pPr algn="l" fontAlgn="ctr"/>
                      <a:r>
                        <a:rPr lang="fr-FR" sz="1100" b="1" i="0" u="none" strike="noStrike" dirty="0">
                          <a:solidFill>
                            <a:srgbClr val="000000"/>
                          </a:solidFill>
                          <a:effectLst/>
                          <a:latin typeface="Calibri" panose="020F0502020204030204" pitchFamily="34" charset="0"/>
                        </a:rPr>
                        <a:t>CHANT</a:t>
                      </a:r>
                    </a:p>
                  </a:txBody>
                  <a:tcPr marL="9525" marR="9525" marT="9525" marB="0" anchor="ctr">
                    <a:lnL>
                      <a:noFill/>
                    </a:lnL>
                    <a:lnR>
                      <a:noFill/>
                    </a:lnR>
                    <a:lnT>
                      <a:noFill/>
                    </a:lnT>
                    <a:lnB>
                      <a:noFill/>
                    </a:lnB>
                  </a:tcPr>
                </a:tc>
                <a:tc>
                  <a:txBody>
                    <a:bodyPr/>
                    <a:lstStyle/>
                    <a:p>
                      <a:pPr algn="l" fontAlgn="ctr"/>
                      <a:r>
                        <a:rPr lang="fr-FR" sz="1100" b="1" i="0" u="none" strike="noStrike">
                          <a:solidFill>
                            <a:srgbClr val="000000"/>
                          </a:solidFill>
                          <a:effectLst/>
                          <a:latin typeface="Calibri" panose="020F0502020204030204" pitchFamily="34" charset="0"/>
                        </a:rPr>
                        <a:t>IDENTIFICATION</a:t>
                      </a:r>
                    </a:p>
                  </a:txBody>
                  <a:tcPr marL="9525" marR="9525" marT="9525" marB="0" anchor="ctr">
                    <a:lnL>
                      <a:noFill/>
                    </a:lnL>
                    <a:lnR>
                      <a:noFill/>
                    </a:lnR>
                    <a:lnT>
                      <a:noFill/>
                    </a:lnT>
                    <a:lnB>
                      <a:noFill/>
                    </a:lnB>
                  </a:tcPr>
                </a:tc>
                <a:tc>
                  <a:txBody>
                    <a:bodyPr/>
                    <a:lstStyle/>
                    <a:p>
                      <a:pPr algn="l" fontAlgn="ctr"/>
                      <a:r>
                        <a:rPr lang="fr-FR" sz="1100" b="1" i="0" u="none" strike="noStrike">
                          <a:solidFill>
                            <a:srgbClr val="000000"/>
                          </a:solidFill>
                          <a:effectLst/>
                          <a:latin typeface="Calibri" panose="020F0502020204030204" pitchFamily="34" charset="0"/>
                        </a:rPr>
                        <a:t>ESPÈCE RÉELLE</a:t>
                      </a:r>
                    </a:p>
                  </a:txBody>
                  <a:tcPr marL="9525" marR="9525" marT="9525" marB="0" anchor="ctr">
                    <a:lnL>
                      <a:noFill/>
                    </a:lnL>
                    <a:lnR>
                      <a:noFill/>
                    </a:lnR>
                    <a:lnT>
                      <a:noFill/>
                    </a:lnT>
                    <a:lnB>
                      <a:noFill/>
                    </a:lnB>
                  </a:tcPr>
                </a:tc>
                <a:extLst>
                  <a:ext uri="{0D108BD9-81ED-4DB2-BD59-A6C34878D82A}">
                    <a16:rowId xmlns:a16="http://schemas.microsoft.com/office/drawing/2014/main" val="10000"/>
                  </a:ext>
                </a:extLst>
              </a:tr>
              <a:tr h="190500">
                <a:tc>
                  <a:txBody>
                    <a:bodyPr/>
                    <a:lstStyle/>
                    <a:p>
                      <a:pPr algn="l" fontAlgn="ctr"/>
                      <a:r>
                        <a:rPr lang="fr-FR" sz="11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1"/>
                  </a:ext>
                </a:extLst>
              </a:tr>
              <a:tr h="190500">
                <a:tc>
                  <a:txBody>
                    <a:bodyPr/>
                    <a:lstStyle/>
                    <a:p>
                      <a:pPr algn="l" fontAlgn="ctr"/>
                      <a:r>
                        <a:rPr lang="fr-FR" sz="1100" b="0" i="0" u="none" strike="noStrike">
                          <a:solidFill>
                            <a:srgbClr val="000000"/>
                          </a:solidFill>
                          <a:effectLst/>
                          <a:latin typeface="Calibri" panose="020F0502020204030204" pitchFamily="34" charset="0"/>
                        </a:rPr>
                        <a:t>2</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ctr"/>
                      <a:r>
                        <a:rPr lang="fr-FR" sz="11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l" fontAlgn="ctr"/>
                      <a:r>
                        <a:rPr lang="fr-FR" sz="1100" b="0" i="0" u="none" strike="noStrike" dirty="0">
                          <a:solidFill>
                            <a:srgbClr val="305496"/>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ctr"/>
                      <a:r>
                        <a:rPr lang="fr-FR" sz="1100" b="0" i="0"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305496"/>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ctr"/>
                      <a:r>
                        <a:rPr lang="fr-FR" sz="1100" b="0" i="0"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ctr"/>
                      <a:r>
                        <a:rPr lang="fr-FR" sz="1100" b="0" i="0" u="none" strike="noStrike">
                          <a:solidFill>
                            <a:srgbClr val="000000"/>
                          </a:solidFill>
                          <a:effectLst/>
                          <a:latin typeface="Calibri" panose="020F0502020204030204" pitchFamily="34" charset="0"/>
                        </a:rPr>
                        <a:t>6</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ctr"/>
                      <a:r>
                        <a:rPr lang="fr-FR" sz="1100" b="0" i="0" u="none" strike="noStrike">
                          <a:solidFill>
                            <a:srgbClr val="000000"/>
                          </a:solidFill>
                          <a:effectLst/>
                          <a:latin typeface="Calibri" panose="020F0502020204030204" pitchFamily="34" charset="0"/>
                        </a:rPr>
                        <a:t>7</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07"/>
                  </a:ext>
                </a:extLst>
              </a:tr>
              <a:tr h="190500">
                <a:tc>
                  <a:txBody>
                    <a:bodyPr/>
                    <a:lstStyle/>
                    <a:p>
                      <a:pPr algn="l" fontAlgn="ctr"/>
                      <a:r>
                        <a:rPr lang="fr-FR" sz="1100" b="0" i="0" u="none" strike="noStrike">
                          <a:solidFill>
                            <a:srgbClr val="000000"/>
                          </a:solidFill>
                          <a:effectLst/>
                          <a:latin typeface="Calibri" panose="020F0502020204030204" pitchFamily="34" charset="0"/>
                        </a:rPr>
                        <a:t>8</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a:solidFill>
                            <a:srgbClr val="FF0000"/>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8"/>
                  </a:ext>
                </a:extLst>
              </a:tr>
              <a:tr h="190500">
                <a:tc>
                  <a:txBody>
                    <a:bodyPr/>
                    <a:lstStyle/>
                    <a:p>
                      <a:pPr algn="l" fontAlgn="ctr"/>
                      <a:r>
                        <a:rPr lang="fr-FR"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verderolle</a:t>
                      </a:r>
                    </a:p>
                  </a:txBody>
                  <a:tcPr marL="9525" marR="9525" marT="9525" marB="0" anchor="ctr">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ctr"/>
                      <a:r>
                        <a:rPr lang="fr-FR" sz="11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l" fontAlgn="ctr"/>
                      <a:r>
                        <a:rPr lang="fr-FR" sz="1100" b="0" i="0" u="none" strike="noStrike">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tc>
                  <a:txBody>
                    <a:bodyPr/>
                    <a:lstStyle/>
                    <a:p>
                      <a:pPr algn="l" fontAlgn="ctr"/>
                      <a:r>
                        <a:rPr lang="fr-FR" sz="1100" b="0" i="0" u="none" strike="noStrike" dirty="0">
                          <a:solidFill>
                            <a:srgbClr val="2F75B5"/>
                          </a:solidFill>
                          <a:effectLst/>
                          <a:latin typeface="Calibri" panose="020F0502020204030204" pitchFamily="34" charset="0"/>
                        </a:rPr>
                        <a:t>effarvatte</a:t>
                      </a:r>
                    </a:p>
                  </a:txBody>
                  <a:tcPr marL="9525" marR="9525" marT="9525" marB="0" anchor="ctr">
                    <a:lnL>
                      <a:noFill/>
                    </a:lnL>
                    <a:lnR>
                      <a:noFill/>
                    </a:lnR>
                    <a:lnT>
                      <a:noFill/>
                    </a:lnT>
                    <a:lnB>
                      <a:noFill/>
                    </a:lnB>
                  </a:tcPr>
                </a:tc>
                <a:extLst>
                  <a:ext uri="{0D108BD9-81ED-4DB2-BD59-A6C34878D82A}">
                    <a16:rowId xmlns:a16="http://schemas.microsoft.com/office/drawing/2014/main" val="10010"/>
                  </a:ext>
                </a:extLst>
              </a:tr>
            </a:tbl>
          </a:graphicData>
        </a:graphic>
      </p:graphicFrame>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67" y="2466096"/>
            <a:ext cx="1712912" cy="1840791"/>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7733" y="2466095"/>
            <a:ext cx="2091624" cy="1840791"/>
          </a:xfrm>
          <a:prstGeom prst="rect">
            <a:avLst/>
          </a:prstGeom>
        </p:spPr>
      </p:pic>
      <p:sp>
        <p:nvSpPr>
          <p:cNvPr id="8" name="ZoneTexte 7"/>
          <p:cNvSpPr txBox="1"/>
          <p:nvPr/>
        </p:nvSpPr>
        <p:spPr>
          <a:xfrm>
            <a:off x="1159933" y="5122333"/>
            <a:ext cx="6468534" cy="923330"/>
          </a:xfrm>
          <a:prstGeom prst="rect">
            <a:avLst/>
          </a:prstGeom>
          <a:noFill/>
        </p:spPr>
        <p:txBody>
          <a:bodyPr wrap="square" rtlCol="0">
            <a:spAutoFit/>
          </a:bodyPr>
          <a:lstStyle/>
          <a:p>
            <a:pPr algn="ctr"/>
            <a:r>
              <a:rPr lang="fr-FR" dirty="0">
                <a:solidFill>
                  <a:prstClr val="black"/>
                </a:solidFill>
              </a:rPr>
              <a:t>Une majorité des rousserolles effarvattes/verderolles semble différenciable à leur chant, mais j’ai été un peu optimiste sur la proportion d’erreurs.</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31</a:t>
            </a:fld>
            <a:endParaRPr lang="fr-FR"/>
          </a:p>
        </p:txBody>
      </p:sp>
    </p:spTree>
    <p:extLst>
      <p:ext uri="{BB962C8B-B14F-4D97-AF65-F5344CB8AC3E}">
        <p14:creationId xmlns:p14="http://schemas.microsoft.com/office/powerpoint/2010/main" val="3822401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25F8257-0589-504C-D231-1247EAA464D3}"/>
              </a:ext>
            </a:extLst>
          </p:cNvPr>
          <p:cNvSpPr>
            <a:spLocks noGrp="1"/>
          </p:cNvSpPr>
          <p:nvPr>
            <p:ph type="sldNum" sz="quarter" idx="12"/>
          </p:nvPr>
        </p:nvSpPr>
        <p:spPr/>
        <p:txBody>
          <a:bodyPr/>
          <a:lstStyle/>
          <a:p>
            <a:fld id="{228B8149-0202-48DD-B0CD-6908EF5896EA}" type="slidenum">
              <a:rPr lang="fr-FR" smtClean="0"/>
              <a:t>32</a:t>
            </a:fld>
            <a:endParaRPr lang="fr-FR" dirty="0"/>
          </a:p>
        </p:txBody>
      </p:sp>
      <p:sp>
        <p:nvSpPr>
          <p:cNvPr id="5" name="ZoneTexte 4">
            <a:extLst>
              <a:ext uri="{FF2B5EF4-FFF2-40B4-BE49-F238E27FC236}">
                <a16:creationId xmlns:a16="http://schemas.microsoft.com/office/drawing/2014/main" id="{3D7D741D-EC22-E379-7F79-008795CFDA3A}"/>
              </a:ext>
            </a:extLst>
          </p:cNvPr>
          <p:cNvSpPr txBox="1"/>
          <p:nvPr/>
        </p:nvSpPr>
        <p:spPr>
          <a:xfrm>
            <a:off x="269897" y="234251"/>
            <a:ext cx="7447005" cy="584775"/>
          </a:xfrm>
          <a:prstGeom prst="rect">
            <a:avLst/>
          </a:prstGeom>
          <a:noFill/>
        </p:spPr>
        <p:txBody>
          <a:bodyPr wrap="square" rtlCol="0">
            <a:spAutoFit/>
          </a:bodyPr>
          <a:lstStyle/>
          <a:p>
            <a:r>
              <a:rPr lang="fr-FR" sz="3200" dirty="0">
                <a:solidFill>
                  <a:prstClr val="black"/>
                </a:solidFill>
                <a:latin typeface="+mj-lt"/>
              </a:rPr>
              <a:t>0 – </a:t>
            </a:r>
            <a:r>
              <a:rPr lang="fr-FR" sz="3200" cap="small" dirty="0">
                <a:solidFill>
                  <a:prstClr val="black"/>
                </a:solidFill>
                <a:latin typeface="+mj-lt"/>
              </a:rPr>
              <a:t>Définir une question</a:t>
            </a:r>
          </a:p>
        </p:txBody>
      </p:sp>
      <p:sp>
        <p:nvSpPr>
          <p:cNvPr id="8" name="Rectangle 7">
            <a:extLst>
              <a:ext uri="{FF2B5EF4-FFF2-40B4-BE49-F238E27FC236}">
                <a16:creationId xmlns:a16="http://schemas.microsoft.com/office/drawing/2014/main" id="{44AF7387-6FE5-0379-D41A-4CD86A339767}"/>
              </a:ext>
            </a:extLst>
          </p:cNvPr>
          <p:cNvSpPr/>
          <p:nvPr/>
        </p:nvSpPr>
        <p:spPr>
          <a:xfrm>
            <a:off x="269897" y="1070084"/>
            <a:ext cx="8901682" cy="584775"/>
          </a:xfrm>
          <a:prstGeom prst="rect">
            <a:avLst/>
          </a:prstGeom>
        </p:spPr>
        <p:txBody>
          <a:bodyPr wrap="square">
            <a:spAutoFit/>
          </a:bodyPr>
          <a:lstStyle/>
          <a:p>
            <a:r>
              <a:rPr lang="fr-FR" sz="3200" cap="small" dirty="0">
                <a:solidFill>
                  <a:prstClr val="black"/>
                </a:solidFill>
                <a:latin typeface="+mj-lt"/>
              </a:rPr>
              <a:t>1 – Définir une hypothèse</a:t>
            </a:r>
          </a:p>
        </p:txBody>
      </p:sp>
      <p:sp>
        <p:nvSpPr>
          <p:cNvPr id="9" name="Rectangle 8">
            <a:extLst>
              <a:ext uri="{FF2B5EF4-FFF2-40B4-BE49-F238E27FC236}">
                <a16:creationId xmlns:a16="http://schemas.microsoft.com/office/drawing/2014/main" id="{FC5F55D9-F2B1-DA45-13F0-EB217534955D}"/>
              </a:ext>
            </a:extLst>
          </p:cNvPr>
          <p:cNvSpPr/>
          <p:nvPr/>
        </p:nvSpPr>
        <p:spPr>
          <a:xfrm>
            <a:off x="269897" y="2030783"/>
            <a:ext cx="8901682" cy="584775"/>
          </a:xfrm>
          <a:prstGeom prst="rect">
            <a:avLst/>
          </a:prstGeom>
        </p:spPr>
        <p:txBody>
          <a:bodyPr wrap="square">
            <a:spAutoFit/>
          </a:bodyPr>
          <a:lstStyle/>
          <a:p>
            <a:r>
              <a:rPr lang="fr-FR" sz="3200" cap="small" dirty="0">
                <a:solidFill>
                  <a:prstClr val="black"/>
                </a:solidFill>
                <a:latin typeface="+mj-lt"/>
              </a:rPr>
              <a:t>2 – Définir une prédiction</a:t>
            </a:r>
          </a:p>
        </p:txBody>
      </p:sp>
      <p:sp>
        <p:nvSpPr>
          <p:cNvPr id="10" name="Rectangle 9">
            <a:extLst>
              <a:ext uri="{FF2B5EF4-FFF2-40B4-BE49-F238E27FC236}">
                <a16:creationId xmlns:a16="http://schemas.microsoft.com/office/drawing/2014/main" id="{0963768A-2CCD-D7B9-67DE-E1B0F2AA9ADD}"/>
              </a:ext>
            </a:extLst>
          </p:cNvPr>
          <p:cNvSpPr/>
          <p:nvPr/>
        </p:nvSpPr>
        <p:spPr>
          <a:xfrm>
            <a:off x="269897" y="2991482"/>
            <a:ext cx="5888920" cy="584775"/>
          </a:xfrm>
          <a:prstGeom prst="rect">
            <a:avLst/>
          </a:prstGeom>
        </p:spPr>
        <p:txBody>
          <a:bodyPr wrap="none">
            <a:spAutoFit/>
          </a:bodyPr>
          <a:lstStyle/>
          <a:p>
            <a:r>
              <a:rPr lang="fr-FR" sz="3200" cap="small" dirty="0">
                <a:solidFill>
                  <a:prstClr val="black"/>
                </a:solidFill>
                <a:latin typeface="+mj-lt"/>
              </a:rPr>
              <a:t>3 – Multiplier les essais de réponses</a:t>
            </a:r>
          </a:p>
        </p:txBody>
      </p:sp>
      <p:sp>
        <p:nvSpPr>
          <p:cNvPr id="11" name="Rectangle 10">
            <a:extLst>
              <a:ext uri="{FF2B5EF4-FFF2-40B4-BE49-F238E27FC236}">
                <a16:creationId xmlns:a16="http://schemas.microsoft.com/office/drawing/2014/main" id="{203C574F-B74E-0DF9-7B4B-0A6BAEEE0E12}"/>
              </a:ext>
            </a:extLst>
          </p:cNvPr>
          <p:cNvSpPr/>
          <p:nvPr/>
        </p:nvSpPr>
        <p:spPr>
          <a:xfrm>
            <a:off x="269897" y="3885490"/>
            <a:ext cx="7612982" cy="584775"/>
          </a:xfrm>
          <a:prstGeom prst="rect">
            <a:avLst/>
          </a:prstGeom>
        </p:spPr>
        <p:txBody>
          <a:bodyPr wrap="none">
            <a:spAutoFit/>
          </a:bodyPr>
          <a:lstStyle/>
          <a:p>
            <a:r>
              <a:rPr lang="fr-FR" sz="3200" cap="small" dirty="0">
                <a:solidFill>
                  <a:prstClr val="black"/>
                </a:solidFill>
                <a:latin typeface="+mj-lt"/>
              </a:rPr>
              <a:t>4 – Évaluer la probabilité de chaque réponse.</a:t>
            </a:r>
            <a:endParaRPr lang="fr-FR" cap="small" dirty="0">
              <a:solidFill>
                <a:prstClr val="black"/>
              </a:solidFill>
              <a:latin typeface="+mj-lt"/>
            </a:endParaRPr>
          </a:p>
        </p:txBody>
      </p:sp>
      <p:sp>
        <p:nvSpPr>
          <p:cNvPr id="12" name="Rectangle 11">
            <a:extLst>
              <a:ext uri="{FF2B5EF4-FFF2-40B4-BE49-F238E27FC236}">
                <a16:creationId xmlns:a16="http://schemas.microsoft.com/office/drawing/2014/main" id="{45E8CB15-A1E1-0EB1-48FB-E7BFE7001F83}"/>
              </a:ext>
            </a:extLst>
          </p:cNvPr>
          <p:cNvSpPr/>
          <p:nvPr/>
        </p:nvSpPr>
        <p:spPr>
          <a:xfrm>
            <a:off x="279130" y="4747531"/>
            <a:ext cx="4527201" cy="584775"/>
          </a:xfrm>
          <a:prstGeom prst="rect">
            <a:avLst/>
          </a:prstGeom>
        </p:spPr>
        <p:txBody>
          <a:bodyPr wrap="none">
            <a:spAutoFit/>
          </a:bodyPr>
          <a:lstStyle/>
          <a:p>
            <a:r>
              <a:rPr lang="fr-FR" sz="3200" cap="small" dirty="0">
                <a:solidFill>
                  <a:prstClr val="black"/>
                </a:solidFill>
                <a:latin typeface="+mj-lt"/>
              </a:rPr>
              <a:t>5 – formuler une inférence</a:t>
            </a:r>
            <a:endParaRPr lang="fr-FR" cap="small" dirty="0">
              <a:solidFill>
                <a:prstClr val="black"/>
              </a:solidFill>
              <a:latin typeface="+mj-lt"/>
            </a:endParaRPr>
          </a:p>
        </p:txBody>
      </p:sp>
      <p:sp>
        <p:nvSpPr>
          <p:cNvPr id="13" name="Rectangle 12">
            <a:extLst>
              <a:ext uri="{FF2B5EF4-FFF2-40B4-BE49-F238E27FC236}">
                <a16:creationId xmlns:a16="http://schemas.microsoft.com/office/drawing/2014/main" id="{06A85D86-0709-DC4B-6B4E-9D0021EA6908}"/>
              </a:ext>
            </a:extLst>
          </p:cNvPr>
          <p:cNvSpPr/>
          <p:nvPr/>
        </p:nvSpPr>
        <p:spPr>
          <a:xfrm>
            <a:off x="252848" y="5609572"/>
            <a:ext cx="4467890" cy="584775"/>
          </a:xfrm>
          <a:prstGeom prst="rect">
            <a:avLst/>
          </a:prstGeom>
        </p:spPr>
        <p:txBody>
          <a:bodyPr wrap="none">
            <a:spAutoFit/>
          </a:bodyPr>
          <a:lstStyle/>
          <a:p>
            <a:r>
              <a:rPr lang="fr-FR" sz="3200" cap="small" dirty="0">
                <a:solidFill>
                  <a:prstClr val="black"/>
                </a:solidFill>
                <a:latin typeface="+mj-lt"/>
              </a:rPr>
              <a:t>6 – Répondre à la question</a:t>
            </a:r>
            <a:endParaRPr lang="fr-FR" cap="small" dirty="0">
              <a:solidFill>
                <a:prstClr val="black"/>
              </a:solidFill>
              <a:latin typeface="+mj-lt"/>
            </a:endParaRPr>
          </a:p>
        </p:txBody>
      </p:sp>
    </p:spTree>
    <p:extLst>
      <p:ext uri="{BB962C8B-B14F-4D97-AF65-F5344CB8AC3E}">
        <p14:creationId xmlns:p14="http://schemas.microsoft.com/office/powerpoint/2010/main" val="407776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5B46405-0293-95B6-11E7-9D1F41090C40}"/>
              </a:ext>
            </a:extLst>
          </p:cNvPr>
          <p:cNvSpPr>
            <a:spLocks noGrp="1"/>
          </p:cNvSpPr>
          <p:nvPr>
            <p:ph type="sldNum" sz="quarter" idx="12"/>
          </p:nvPr>
        </p:nvSpPr>
        <p:spPr/>
        <p:txBody>
          <a:bodyPr/>
          <a:lstStyle/>
          <a:p>
            <a:fld id="{228B8149-0202-48DD-B0CD-6908EF5896EA}" type="slidenum">
              <a:rPr lang="fr-FR" smtClean="0"/>
              <a:t>33</a:t>
            </a:fld>
            <a:endParaRPr lang="fr-FR"/>
          </a:p>
        </p:txBody>
      </p:sp>
      <p:sp>
        <p:nvSpPr>
          <p:cNvPr id="5" name="Rectangle 4">
            <a:extLst>
              <a:ext uri="{FF2B5EF4-FFF2-40B4-BE49-F238E27FC236}">
                <a16:creationId xmlns:a16="http://schemas.microsoft.com/office/drawing/2014/main" id="{C671D2D3-DF0D-A326-10E8-74A2B9F64080}"/>
              </a:ext>
            </a:extLst>
          </p:cNvPr>
          <p:cNvSpPr/>
          <p:nvPr/>
        </p:nvSpPr>
        <p:spPr>
          <a:xfrm>
            <a:off x="694440" y="2329109"/>
            <a:ext cx="7403659" cy="1754326"/>
          </a:xfrm>
          <a:prstGeom prst="rect">
            <a:avLst/>
          </a:prstGeom>
        </p:spPr>
        <p:txBody>
          <a:bodyPr wrap="square">
            <a:spAutoFit/>
          </a:bodyPr>
          <a:lstStyle/>
          <a:p>
            <a:r>
              <a:rPr lang="fr-FR" sz="5400" u="sng" dirty="0">
                <a:solidFill>
                  <a:prstClr val="black"/>
                </a:solidFill>
                <a:latin typeface="Calibri Light" panose="020F0302020204030204"/>
              </a:rPr>
              <a:t>La raison d’être d’une analyse statistique</a:t>
            </a:r>
          </a:p>
        </p:txBody>
      </p:sp>
    </p:spTree>
    <p:extLst>
      <p:ext uri="{BB962C8B-B14F-4D97-AF65-F5344CB8AC3E}">
        <p14:creationId xmlns:p14="http://schemas.microsoft.com/office/powerpoint/2010/main" val="2460545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à coins arrondis 19"/>
          <p:cNvSpPr/>
          <p:nvPr/>
        </p:nvSpPr>
        <p:spPr>
          <a:xfrm>
            <a:off x="1109129" y="5515686"/>
            <a:ext cx="7603067" cy="131276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9" name="Rectangle à coins arrondis 18"/>
          <p:cNvSpPr/>
          <p:nvPr/>
        </p:nvSpPr>
        <p:spPr>
          <a:xfrm>
            <a:off x="2734733" y="3892242"/>
            <a:ext cx="5952068" cy="15151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8" name="Rectangle à coins arrondis 17"/>
          <p:cNvSpPr/>
          <p:nvPr/>
        </p:nvSpPr>
        <p:spPr>
          <a:xfrm>
            <a:off x="2734733" y="2030585"/>
            <a:ext cx="5952068" cy="18203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7" name="Rectangle à coins arrondis 16"/>
          <p:cNvSpPr/>
          <p:nvPr/>
        </p:nvSpPr>
        <p:spPr>
          <a:xfrm>
            <a:off x="2734733" y="118533"/>
            <a:ext cx="5952068" cy="18203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 name="Rectangle 2"/>
          <p:cNvSpPr/>
          <p:nvPr/>
        </p:nvSpPr>
        <p:spPr>
          <a:xfrm>
            <a:off x="4114801" y="199279"/>
            <a:ext cx="4572000" cy="1574149"/>
          </a:xfrm>
          <a:prstGeom prst="rect">
            <a:avLst/>
          </a:prstGeom>
        </p:spPr>
        <p:txBody>
          <a:bodyPr>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 </a:t>
            </a:r>
            <a:r>
              <a:rPr lang="fr-FR" b="1" dirty="0">
                <a:solidFill>
                  <a:srgbClr val="FF0000"/>
                </a:solidFill>
                <a:ea typeface="Calibri" panose="020F0502020204030204" pitchFamily="34" charset="0"/>
                <a:cs typeface="Times New Roman" panose="02020603050405020304" pitchFamily="18" charset="0"/>
              </a:rPr>
              <a:t>L’analyse et l’interprétation</a:t>
            </a:r>
            <a:r>
              <a:rPr lang="fr-FR" dirty="0">
                <a:solidFill>
                  <a:srgbClr val="FF0000"/>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des données dans l’optique d’une évaluation objective de </a:t>
            </a:r>
            <a:r>
              <a:rPr lang="fr-FR" b="1" dirty="0">
                <a:solidFill>
                  <a:srgbClr val="538135"/>
                </a:solidFill>
                <a:ea typeface="Calibri" panose="020F0502020204030204" pitchFamily="34" charset="0"/>
                <a:cs typeface="Times New Roman" panose="02020603050405020304" pitchFamily="18" charset="0"/>
              </a:rPr>
              <a:t>la confiance à apporter </a:t>
            </a:r>
            <a:r>
              <a:rPr lang="fr-FR" dirty="0">
                <a:solidFill>
                  <a:prstClr val="black"/>
                </a:solidFill>
                <a:ea typeface="Calibri" panose="020F0502020204030204" pitchFamily="34" charset="0"/>
                <a:cs typeface="Times New Roman" panose="02020603050405020304" pitchFamily="18" charset="0"/>
              </a:rPr>
              <a:t>aux conclusions basées sur les </a:t>
            </a:r>
            <a:r>
              <a:rPr lang="fr-FR" b="1" dirty="0">
                <a:solidFill>
                  <a:srgbClr val="2E74B5"/>
                </a:solidFill>
                <a:ea typeface="Calibri" panose="020F0502020204030204" pitchFamily="34" charset="0"/>
                <a:cs typeface="Times New Roman" panose="02020603050405020304" pitchFamily="18" charset="0"/>
              </a:rPr>
              <a:t>données</a:t>
            </a:r>
            <a:r>
              <a:rPr lang="fr-FR" dirty="0">
                <a:solidFill>
                  <a:prstClr val="black"/>
                </a:solidFill>
                <a:ea typeface="Calibri" panose="020F0502020204030204" pitchFamily="34" charset="0"/>
                <a:cs typeface="Times New Roman" panose="02020603050405020304" pitchFamily="18" charset="0"/>
              </a:rPr>
              <a:t>. » (</a:t>
            </a:r>
            <a:r>
              <a:rPr lang="fr-FR" dirty="0" err="1">
                <a:solidFill>
                  <a:prstClr val="black"/>
                </a:solidFill>
                <a:ea typeface="Calibri" panose="020F0502020204030204" pitchFamily="34" charset="0"/>
                <a:cs typeface="Times New Roman" panose="02020603050405020304" pitchFamily="18" charset="0"/>
              </a:rPr>
              <a:t>Jerrold</a:t>
            </a:r>
            <a:r>
              <a:rPr lang="fr-FR" dirty="0">
                <a:solidFill>
                  <a:prstClr val="black"/>
                </a:solidFill>
                <a:ea typeface="Calibri" panose="020F0502020204030204" pitchFamily="34" charset="0"/>
                <a:cs typeface="Times New Roman" panose="02020603050405020304" pitchFamily="18" charset="0"/>
              </a:rPr>
              <a:t> H. </a:t>
            </a:r>
            <a:r>
              <a:rPr lang="fr-FR" dirty="0" err="1">
                <a:solidFill>
                  <a:prstClr val="black"/>
                </a:solidFill>
                <a:ea typeface="Calibri" panose="020F0502020204030204" pitchFamily="34" charset="0"/>
                <a:cs typeface="Times New Roman" panose="02020603050405020304" pitchFamily="18" charset="0"/>
              </a:rPr>
              <a:t>Zar</a:t>
            </a:r>
            <a:r>
              <a:rPr lang="fr-FR" dirty="0">
                <a:solidFill>
                  <a:prstClr val="black"/>
                </a:solidFill>
                <a:ea typeface="Calibri" panose="020F0502020204030204" pitchFamily="34" charset="0"/>
                <a:cs typeface="Times New Roman" panose="02020603050405020304" pitchFamily="18" charset="0"/>
              </a:rPr>
              <a:t>, 2009. </a:t>
            </a:r>
            <a:r>
              <a:rPr lang="fr-FR" dirty="0" err="1">
                <a:solidFill>
                  <a:prstClr val="black"/>
                </a:solidFill>
                <a:ea typeface="Calibri" panose="020F0502020204030204" pitchFamily="34" charset="0"/>
                <a:cs typeface="Times New Roman" panose="02020603050405020304" pitchFamily="18" charset="0"/>
              </a:rPr>
              <a:t>Biostatistical</a:t>
            </a:r>
            <a:r>
              <a:rPr lang="fr-FR" dirty="0">
                <a:solidFill>
                  <a:prstClr val="black"/>
                </a:solidFill>
                <a:ea typeface="Calibri" panose="020F0502020204030204" pitchFamily="34" charset="0"/>
                <a:cs typeface="Times New Roman" panose="02020603050405020304" pitchFamily="18" charset="0"/>
              </a:rPr>
              <a:t> </a:t>
            </a:r>
            <a:r>
              <a:rPr lang="fr-FR" dirty="0" err="1">
                <a:solidFill>
                  <a:prstClr val="black"/>
                </a:solidFill>
                <a:ea typeface="Calibri" panose="020F0502020204030204" pitchFamily="34" charset="0"/>
                <a:cs typeface="Times New Roman" panose="02020603050405020304" pitchFamily="18" charset="0"/>
              </a:rPr>
              <a:t>Analysis</a:t>
            </a:r>
            <a:r>
              <a:rPr lang="fr-FR" dirty="0">
                <a:solidFill>
                  <a:prstClr val="black"/>
                </a:solidFill>
                <a:ea typeface="Calibri" panose="020F0502020204030204" pitchFamily="34" charset="0"/>
                <a:cs typeface="Times New Roman" panose="02020603050405020304" pitchFamily="18" charset="0"/>
              </a:rPr>
              <a:t>, 5th </a:t>
            </a:r>
            <a:r>
              <a:rPr lang="fr-FR" dirty="0" err="1">
                <a:solidFill>
                  <a:prstClr val="black"/>
                </a:solidFill>
                <a:ea typeface="Calibri" panose="020F0502020204030204" pitchFamily="34" charset="0"/>
                <a:cs typeface="Times New Roman" panose="02020603050405020304" pitchFamily="18" charset="0"/>
              </a:rPr>
              <a:t>edition</a:t>
            </a:r>
            <a:r>
              <a:rPr lang="fr-FR" dirty="0">
                <a:solidFill>
                  <a:prstClr val="black"/>
                </a:solidFill>
                <a:ea typeface="Calibri" panose="020F0502020204030204" pitchFamily="34" charset="0"/>
                <a:cs typeface="Times New Roman" panose="02020603050405020304" pitchFamily="18" charset="0"/>
              </a:rPr>
              <a:t>, Pearson)</a:t>
            </a:r>
          </a:p>
        </p:txBody>
      </p:sp>
      <p:sp>
        <p:nvSpPr>
          <p:cNvPr id="10" name="Rectangle 9"/>
          <p:cNvSpPr/>
          <p:nvPr/>
        </p:nvSpPr>
        <p:spPr>
          <a:xfrm>
            <a:off x="4072466" y="2166369"/>
            <a:ext cx="4572000" cy="1574149"/>
          </a:xfrm>
          <a:prstGeom prst="rect">
            <a:avLst/>
          </a:prstGeom>
        </p:spPr>
        <p:txBody>
          <a:bodyPr>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Un ensemble de </a:t>
            </a:r>
            <a:r>
              <a:rPr lang="fr-FR" b="1" dirty="0">
                <a:solidFill>
                  <a:srgbClr val="C45911"/>
                </a:solidFill>
                <a:ea typeface="Calibri" panose="020F0502020204030204" pitchFamily="34" charset="0"/>
                <a:cs typeface="Times New Roman" panose="02020603050405020304" pitchFamily="18" charset="0"/>
              </a:rPr>
              <a:t>méthodes</a:t>
            </a:r>
            <a:r>
              <a:rPr lang="fr-FR" dirty="0">
                <a:solidFill>
                  <a:prstClr val="black"/>
                </a:solidFill>
                <a:ea typeface="Calibri" panose="020F0502020204030204" pitchFamily="34" charset="0"/>
                <a:cs typeface="Times New Roman" panose="02020603050405020304" pitchFamily="18" charset="0"/>
              </a:rPr>
              <a:t> visant à </a:t>
            </a:r>
            <a:r>
              <a:rPr lang="fr-FR" b="1" dirty="0">
                <a:solidFill>
                  <a:srgbClr val="FF0000"/>
                </a:solidFill>
                <a:ea typeface="Calibri" panose="020F0502020204030204" pitchFamily="34" charset="0"/>
                <a:cs typeface="Times New Roman" panose="02020603050405020304" pitchFamily="18" charset="0"/>
              </a:rPr>
              <a:t>décrire, à résumer et à interpréter</a:t>
            </a:r>
            <a:r>
              <a:rPr lang="fr-FR" dirty="0">
                <a:solidFill>
                  <a:srgbClr val="FF0000"/>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des </a:t>
            </a:r>
            <a:r>
              <a:rPr lang="fr-FR" b="1" dirty="0">
                <a:solidFill>
                  <a:srgbClr val="2E74B5"/>
                </a:solidFill>
                <a:ea typeface="Calibri" panose="020F0502020204030204" pitchFamily="34" charset="0"/>
                <a:cs typeface="Times New Roman" panose="02020603050405020304" pitchFamily="18" charset="0"/>
              </a:rPr>
              <a:t>phénomènes</a:t>
            </a:r>
            <a:r>
              <a:rPr lang="fr-FR" dirty="0">
                <a:solidFill>
                  <a:srgbClr val="2E74B5"/>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dont le caractère essentiel est </a:t>
            </a:r>
            <a:r>
              <a:rPr lang="fr-FR" b="1" dirty="0">
                <a:solidFill>
                  <a:srgbClr val="538135"/>
                </a:solidFill>
                <a:ea typeface="Calibri" panose="020F0502020204030204" pitchFamily="34" charset="0"/>
                <a:cs typeface="Times New Roman" panose="02020603050405020304" pitchFamily="18" charset="0"/>
              </a:rPr>
              <a:t>la variabilité</a:t>
            </a:r>
            <a:r>
              <a:rPr lang="fr-FR" dirty="0">
                <a:solidFill>
                  <a:prstClr val="black"/>
                </a:solidFill>
                <a:ea typeface="Calibri" panose="020F0502020204030204" pitchFamily="34" charset="0"/>
                <a:cs typeface="Times New Roman" panose="02020603050405020304" pitchFamily="18" charset="0"/>
              </a:rPr>
              <a:t>. » (Emmanuel Vigneron, 1997. Que Sais-Je, Géographie et Statistique, PUF)</a:t>
            </a:r>
          </a:p>
        </p:txBody>
      </p:sp>
      <p:sp>
        <p:nvSpPr>
          <p:cNvPr id="11" name="Rectangle 10"/>
          <p:cNvSpPr/>
          <p:nvPr/>
        </p:nvSpPr>
        <p:spPr>
          <a:xfrm>
            <a:off x="4114801" y="4000515"/>
            <a:ext cx="4572000" cy="1277786"/>
          </a:xfrm>
          <a:prstGeom prst="rect">
            <a:avLst/>
          </a:prstGeom>
        </p:spPr>
        <p:txBody>
          <a:bodyPr>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L’ensemble des </a:t>
            </a:r>
            <a:r>
              <a:rPr lang="fr-FR" b="1" dirty="0">
                <a:solidFill>
                  <a:srgbClr val="C45911"/>
                </a:solidFill>
                <a:ea typeface="Calibri" panose="020F0502020204030204" pitchFamily="34" charset="0"/>
                <a:cs typeface="Times New Roman" panose="02020603050405020304" pitchFamily="18" charset="0"/>
              </a:rPr>
              <a:t>méthodes</a:t>
            </a:r>
            <a:r>
              <a:rPr lang="fr-FR" dirty="0">
                <a:solidFill>
                  <a:srgbClr val="C45911"/>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qui ont pour objet la </a:t>
            </a:r>
            <a:r>
              <a:rPr lang="fr-FR" b="1" dirty="0">
                <a:solidFill>
                  <a:srgbClr val="FF0000"/>
                </a:solidFill>
                <a:ea typeface="Calibri" panose="020F0502020204030204" pitchFamily="34" charset="0"/>
                <a:cs typeface="Times New Roman" panose="02020603050405020304" pitchFamily="18" charset="0"/>
              </a:rPr>
              <a:t>collecte, le traitement et l’interprétation</a:t>
            </a:r>
            <a:r>
              <a:rPr lang="fr-FR" dirty="0">
                <a:solidFill>
                  <a:srgbClr val="FF0000"/>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de </a:t>
            </a:r>
            <a:r>
              <a:rPr lang="fr-FR" b="1" dirty="0">
                <a:solidFill>
                  <a:srgbClr val="2E74B5"/>
                </a:solidFill>
                <a:ea typeface="Calibri" panose="020F0502020204030204" pitchFamily="34" charset="0"/>
                <a:cs typeface="Times New Roman" panose="02020603050405020304" pitchFamily="18" charset="0"/>
              </a:rPr>
              <a:t>données d’observation</a:t>
            </a:r>
            <a:r>
              <a:rPr lang="fr-FR" dirty="0">
                <a:solidFill>
                  <a:srgbClr val="2E74B5"/>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relatives à un groupe d’individus ou d’unités. » (Wikipédia)</a:t>
            </a:r>
          </a:p>
        </p:txBody>
      </p:sp>
      <p:sp>
        <p:nvSpPr>
          <p:cNvPr id="12" name="Rectangle 11"/>
          <p:cNvSpPr/>
          <p:nvPr/>
        </p:nvSpPr>
        <p:spPr>
          <a:xfrm>
            <a:off x="2269065" y="5479040"/>
            <a:ext cx="6722534" cy="1277786"/>
          </a:xfrm>
          <a:prstGeom prst="rect">
            <a:avLst/>
          </a:prstGeom>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L’ensemble des principes et des </a:t>
            </a:r>
            <a:r>
              <a:rPr lang="fr-FR" b="1" dirty="0">
                <a:solidFill>
                  <a:srgbClr val="C45911"/>
                </a:solidFill>
                <a:ea typeface="Calibri" panose="020F0502020204030204" pitchFamily="34" charset="0"/>
                <a:cs typeface="Times New Roman" panose="02020603050405020304" pitchFamily="18" charset="0"/>
              </a:rPr>
              <a:t>méthodes</a:t>
            </a:r>
            <a:r>
              <a:rPr lang="fr-FR" dirty="0">
                <a:solidFill>
                  <a:srgbClr val="C45911"/>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mis au point pour </a:t>
            </a:r>
            <a:r>
              <a:rPr lang="fr-FR" b="1" dirty="0">
                <a:solidFill>
                  <a:srgbClr val="FF0000"/>
                </a:solidFill>
                <a:ea typeface="Calibri" panose="020F0502020204030204" pitchFamily="34" charset="0"/>
                <a:cs typeface="Times New Roman" panose="02020603050405020304" pitchFamily="18" charset="0"/>
              </a:rPr>
              <a:t>recueillir, classer, synthétiser et communiquer</a:t>
            </a:r>
            <a:r>
              <a:rPr lang="fr-FR" dirty="0">
                <a:solidFill>
                  <a:srgbClr val="FF0000"/>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des </a:t>
            </a:r>
            <a:r>
              <a:rPr lang="fr-FR" b="1" dirty="0">
                <a:solidFill>
                  <a:srgbClr val="2E74B5"/>
                </a:solidFill>
                <a:ea typeface="Calibri" panose="020F0502020204030204" pitchFamily="34" charset="0"/>
                <a:cs typeface="Times New Roman" panose="02020603050405020304" pitchFamily="18" charset="0"/>
              </a:rPr>
              <a:t>données numériques</a:t>
            </a:r>
            <a:r>
              <a:rPr lang="fr-FR" dirty="0">
                <a:solidFill>
                  <a:srgbClr val="2E74B5"/>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en vue de l’utilisation de celles-ci. » (Donald H. Sanders et al., 1984. Les statistiques : une approche nouvelle, </a:t>
            </a:r>
            <a:r>
              <a:rPr lang="fr-FR" dirty="0" err="1">
                <a:solidFill>
                  <a:prstClr val="black"/>
                </a:solidFill>
                <a:ea typeface="Calibri" panose="020F0502020204030204" pitchFamily="34" charset="0"/>
                <a:cs typeface="Times New Roman" panose="02020603050405020304" pitchFamily="18" charset="0"/>
              </a:rPr>
              <a:t>McGraw</a:t>
            </a:r>
            <a:r>
              <a:rPr lang="fr-FR" dirty="0">
                <a:solidFill>
                  <a:prstClr val="black"/>
                </a:solidFill>
                <a:ea typeface="Calibri" panose="020F0502020204030204" pitchFamily="34" charset="0"/>
                <a:cs typeface="Times New Roman" panose="02020603050405020304" pitchFamily="18" charset="0"/>
              </a:rPr>
              <a:t>-Hill)</a:t>
            </a:r>
          </a:p>
        </p:txBody>
      </p:sp>
      <p:pic>
        <p:nvPicPr>
          <p:cNvPr id="13" name="Imag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92" y="259827"/>
            <a:ext cx="1078441" cy="1513601"/>
          </a:xfrm>
          <a:prstGeom prst="rect">
            <a:avLst/>
          </a:prstGeom>
          <a:effectLst>
            <a:softEdge rad="63500"/>
          </a:effectLst>
        </p:spPr>
      </p:pic>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7193" y="2271240"/>
            <a:ext cx="1059805" cy="1364405"/>
          </a:xfrm>
          <a:prstGeom prst="rect">
            <a:avLst/>
          </a:prstGeom>
          <a:effectLst>
            <a:softEdge rad="63500"/>
          </a:effectLst>
        </p:spPr>
      </p:pic>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0416" y="4122006"/>
            <a:ext cx="1068917" cy="1034803"/>
          </a:xfrm>
          <a:prstGeom prst="rect">
            <a:avLst/>
          </a:prstGeom>
        </p:spPr>
      </p:pic>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0737" y="5582934"/>
            <a:ext cx="805345" cy="1173892"/>
          </a:xfrm>
          <a:prstGeom prst="rect">
            <a:avLst/>
          </a:prstGeom>
        </p:spPr>
      </p:pic>
      <p:sp>
        <p:nvSpPr>
          <p:cNvPr id="21" name="ZoneTexte 20"/>
          <p:cNvSpPr txBox="1"/>
          <p:nvPr/>
        </p:nvSpPr>
        <p:spPr>
          <a:xfrm>
            <a:off x="115404" y="1182693"/>
            <a:ext cx="2370666" cy="3108543"/>
          </a:xfrm>
          <a:prstGeom prst="rect">
            <a:avLst/>
          </a:prstGeom>
          <a:noFill/>
        </p:spPr>
        <p:txBody>
          <a:bodyPr wrap="square" rtlCol="0">
            <a:spAutoFit/>
          </a:bodyPr>
          <a:lstStyle/>
          <a:p>
            <a:r>
              <a:rPr lang="fr-FR" sz="2800" dirty="0">
                <a:solidFill>
                  <a:prstClr val="black"/>
                </a:solidFill>
              </a:rPr>
              <a:t>Que </a:t>
            </a:r>
          </a:p>
          <a:p>
            <a:endParaRPr lang="fr-FR" sz="2800" dirty="0">
              <a:solidFill>
                <a:prstClr val="black"/>
              </a:solidFill>
            </a:endParaRPr>
          </a:p>
          <a:p>
            <a:r>
              <a:rPr lang="fr-FR" sz="2800" dirty="0">
                <a:solidFill>
                  <a:prstClr val="black"/>
                </a:solidFill>
              </a:rPr>
              <a:t>sont</a:t>
            </a:r>
          </a:p>
          <a:p>
            <a:endParaRPr lang="fr-FR" sz="2800" dirty="0">
              <a:solidFill>
                <a:prstClr val="black"/>
              </a:solidFill>
            </a:endParaRPr>
          </a:p>
          <a:p>
            <a:r>
              <a:rPr lang="fr-FR" sz="2800" dirty="0">
                <a:solidFill>
                  <a:prstClr val="black"/>
                </a:solidFill>
              </a:rPr>
              <a:t>les</a:t>
            </a:r>
          </a:p>
          <a:p>
            <a:endParaRPr lang="fr-FR" sz="2800" dirty="0">
              <a:solidFill>
                <a:prstClr val="black"/>
              </a:solidFill>
            </a:endParaRPr>
          </a:p>
          <a:p>
            <a:r>
              <a:rPr lang="fr-FR" sz="2800" dirty="0">
                <a:solidFill>
                  <a:prstClr val="black"/>
                </a:solidFill>
              </a:rPr>
              <a:t>statistiques?</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34</a:t>
            </a:fld>
            <a:endParaRPr lang="fr-FR"/>
          </a:p>
        </p:txBody>
      </p:sp>
    </p:spTree>
    <p:extLst>
      <p:ext uri="{BB962C8B-B14F-4D97-AF65-F5344CB8AC3E}">
        <p14:creationId xmlns:p14="http://schemas.microsoft.com/office/powerpoint/2010/main" val="2033738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11"/>
          <p:cNvSpPr/>
          <p:nvPr/>
        </p:nvSpPr>
        <p:spPr>
          <a:xfrm>
            <a:off x="4826000" y="301243"/>
            <a:ext cx="3784600" cy="16589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1" name="Rectangle à coins arrondis 10"/>
          <p:cNvSpPr/>
          <p:nvPr/>
        </p:nvSpPr>
        <p:spPr>
          <a:xfrm>
            <a:off x="211666" y="301243"/>
            <a:ext cx="3522134" cy="16589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Rectangle à coins arrondis 9"/>
          <p:cNvSpPr/>
          <p:nvPr/>
        </p:nvSpPr>
        <p:spPr>
          <a:xfrm>
            <a:off x="165101" y="4749800"/>
            <a:ext cx="3340100" cy="137903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Rectangle à coins arrondis 8"/>
          <p:cNvSpPr/>
          <p:nvPr/>
        </p:nvSpPr>
        <p:spPr>
          <a:xfrm>
            <a:off x="4859867" y="4749800"/>
            <a:ext cx="3979333" cy="1270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Rectangle 3"/>
          <p:cNvSpPr/>
          <p:nvPr/>
        </p:nvSpPr>
        <p:spPr>
          <a:xfrm>
            <a:off x="2048933" y="2275100"/>
            <a:ext cx="4572000" cy="1655518"/>
          </a:xfrm>
          <a:prstGeom prst="rect">
            <a:avLst/>
          </a:prstGeom>
        </p:spPr>
        <p:txBody>
          <a:bodyPr>
            <a:spAutoFit/>
          </a:bodyPr>
          <a:lstStyle/>
          <a:p>
            <a:pPr>
              <a:lnSpc>
                <a:spcPct val="107000"/>
              </a:lnSpc>
              <a:spcAft>
                <a:spcPts val="800"/>
              </a:spcAft>
            </a:pPr>
            <a:r>
              <a:rPr lang="fr-FR" sz="2400" b="1" dirty="0">
                <a:solidFill>
                  <a:prstClr val="black"/>
                </a:solidFill>
                <a:ea typeface="Calibri" panose="020F0502020204030204" pitchFamily="34" charset="0"/>
                <a:cs typeface="Times New Roman" panose="02020603050405020304" pitchFamily="18" charset="0"/>
              </a:rPr>
              <a:t>Les statistiques sont un ensemble de </a:t>
            </a:r>
            <a:r>
              <a:rPr lang="fr-FR" sz="2400" b="1" dirty="0">
                <a:solidFill>
                  <a:srgbClr val="C45911"/>
                </a:solidFill>
                <a:ea typeface="Calibri" panose="020F0502020204030204" pitchFamily="34" charset="0"/>
                <a:cs typeface="Times New Roman" panose="02020603050405020304" pitchFamily="18" charset="0"/>
              </a:rPr>
              <a:t>méthodes</a:t>
            </a:r>
            <a:r>
              <a:rPr lang="fr-FR" sz="2400" b="1" dirty="0">
                <a:solidFill>
                  <a:prstClr val="black"/>
                </a:solidFill>
                <a:ea typeface="Calibri" panose="020F0502020204030204" pitchFamily="34" charset="0"/>
                <a:cs typeface="Times New Roman" panose="02020603050405020304" pitchFamily="18" charset="0"/>
              </a:rPr>
              <a:t> qui permet de </a:t>
            </a:r>
            <a:r>
              <a:rPr lang="fr-FR" sz="2400" b="1" dirty="0">
                <a:solidFill>
                  <a:srgbClr val="FF0000"/>
                </a:solidFill>
                <a:ea typeface="Calibri" panose="020F0502020204030204" pitchFamily="34" charset="0"/>
                <a:cs typeface="Times New Roman" panose="02020603050405020304" pitchFamily="18" charset="0"/>
              </a:rPr>
              <a:t>récolter, représenter et interpréter</a:t>
            </a:r>
            <a:r>
              <a:rPr lang="fr-FR" sz="2400" b="1" dirty="0">
                <a:solidFill>
                  <a:prstClr val="black"/>
                </a:solidFill>
                <a:ea typeface="Calibri" panose="020F0502020204030204" pitchFamily="34" charset="0"/>
                <a:cs typeface="Times New Roman" panose="02020603050405020304" pitchFamily="18" charset="0"/>
              </a:rPr>
              <a:t> la </a:t>
            </a:r>
            <a:r>
              <a:rPr lang="fr-FR" sz="2400" b="1" dirty="0">
                <a:solidFill>
                  <a:srgbClr val="538135"/>
                </a:solidFill>
                <a:ea typeface="Calibri" panose="020F0502020204030204" pitchFamily="34" charset="0"/>
                <a:cs typeface="Times New Roman" panose="02020603050405020304" pitchFamily="18" charset="0"/>
              </a:rPr>
              <a:t>variabilité</a:t>
            </a:r>
            <a:r>
              <a:rPr lang="fr-FR" sz="2400" b="1" dirty="0">
                <a:solidFill>
                  <a:prstClr val="black"/>
                </a:solidFill>
                <a:ea typeface="Calibri" panose="020F0502020204030204" pitchFamily="34" charset="0"/>
                <a:cs typeface="Times New Roman" panose="02020603050405020304" pitchFamily="18" charset="0"/>
              </a:rPr>
              <a:t> de </a:t>
            </a:r>
            <a:r>
              <a:rPr lang="fr-FR" sz="2400" b="1" dirty="0">
                <a:solidFill>
                  <a:srgbClr val="2E74B5"/>
                </a:solidFill>
                <a:ea typeface="Calibri" panose="020F0502020204030204" pitchFamily="34" charset="0"/>
                <a:cs typeface="Times New Roman" panose="02020603050405020304" pitchFamily="18" charset="0"/>
              </a:rPr>
              <a:t>données</a:t>
            </a:r>
            <a:r>
              <a:rPr lang="fr-FR" sz="2400" b="1" dirty="0">
                <a:solidFill>
                  <a:prstClr val="black"/>
                </a:solidFill>
                <a:ea typeface="Calibri" panose="020F0502020204030204" pitchFamily="34" charset="0"/>
                <a:cs typeface="Times New Roman" panose="02020603050405020304" pitchFamily="18" charset="0"/>
              </a:rPr>
              <a:t>. </a:t>
            </a:r>
            <a:endParaRPr lang="fr-FR" dirty="0">
              <a:solidFill>
                <a:prstClr val="black"/>
              </a:solidFill>
              <a:ea typeface="Calibri" panose="020F0502020204030204" pitchFamily="34" charset="0"/>
              <a:cs typeface="Times New Roman" panose="02020603050405020304" pitchFamily="18" charset="0"/>
            </a:endParaRPr>
          </a:p>
        </p:txBody>
      </p:sp>
      <p:sp>
        <p:nvSpPr>
          <p:cNvPr id="5" name="Rectangle 4"/>
          <p:cNvSpPr/>
          <p:nvPr/>
        </p:nvSpPr>
        <p:spPr>
          <a:xfrm>
            <a:off x="211666" y="301243"/>
            <a:ext cx="3674533" cy="1574149"/>
          </a:xfrm>
          <a:prstGeom prst="rect">
            <a:avLst/>
          </a:prstGeom>
        </p:spPr>
        <p:txBody>
          <a:bodyPr wrap="square">
            <a:spAutoFit/>
          </a:bodyPr>
          <a:lstStyle/>
          <a:p>
            <a:pPr>
              <a:lnSpc>
                <a:spcPct val="107000"/>
              </a:lnSpc>
              <a:spcAft>
                <a:spcPts val="800"/>
              </a:spcAft>
            </a:pPr>
            <a:r>
              <a:rPr lang="fr-FR" b="1" dirty="0">
                <a:solidFill>
                  <a:srgbClr val="C45911"/>
                </a:solidFill>
                <a:ea typeface="Calibri" panose="020F0502020204030204" pitchFamily="34" charset="0"/>
                <a:cs typeface="Times New Roman" panose="02020603050405020304" pitchFamily="18" charset="0"/>
              </a:rPr>
              <a:t>méthodes :</a:t>
            </a:r>
            <a:r>
              <a:rPr lang="fr-FR" dirty="0">
                <a:solidFill>
                  <a:srgbClr val="C45911"/>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les statistiques sont un ensemble de démarches visant à atteindre un objectif (elles ne sont donc pas une fin en soi, mais une boîte à outils).</a:t>
            </a:r>
          </a:p>
        </p:txBody>
      </p:sp>
      <p:sp>
        <p:nvSpPr>
          <p:cNvPr id="6" name="Rectangle 5"/>
          <p:cNvSpPr/>
          <p:nvPr/>
        </p:nvSpPr>
        <p:spPr>
          <a:xfrm>
            <a:off x="4944534" y="4851044"/>
            <a:ext cx="3810000" cy="981423"/>
          </a:xfrm>
          <a:prstGeom prst="rect">
            <a:avLst/>
          </a:prstGeom>
        </p:spPr>
        <p:txBody>
          <a:bodyPr wrap="square">
            <a:spAutoFit/>
          </a:bodyPr>
          <a:lstStyle/>
          <a:p>
            <a:pPr>
              <a:lnSpc>
                <a:spcPct val="107000"/>
              </a:lnSpc>
              <a:spcAft>
                <a:spcPts val="800"/>
              </a:spcAft>
            </a:pPr>
            <a:r>
              <a:rPr lang="fr-FR" b="1" dirty="0">
                <a:solidFill>
                  <a:srgbClr val="2E74B5"/>
                </a:solidFill>
                <a:ea typeface="Calibri" panose="020F0502020204030204" pitchFamily="34" charset="0"/>
                <a:cs typeface="Times New Roman" panose="02020603050405020304" pitchFamily="18" charset="0"/>
              </a:rPr>
              <a:t>données: </a:t>
            </a:r>
            <a:r>
              <a:rPr lang="fr-FR" dirty="0">
                <a:solidFill>
                  <a:prstClr val="black"/>
                </a:solidFill>
                <a:ea typeface="Calibri" panose="020F0502020204030204" pitchFamily="34" charset="0"/>
                <a:cs typeface="Times New Roman" panose="02020603050405020304" pitchFamily="18" charset="0"/>
              </a:rPr>
              <a:t>les statistiques s’appliquent à des mesures, des renseignements, des observations.</a:t>
            </a:r>
          </a:p>
        </p:txBody>
      </p:sp>
      <p:sp>
        <p:nvSpPr>
          <p:cNvPr id="7" name="Rectangle 6"/>
          <p:cNvSpPr/>
          <p:nvPr/>
        </p:nvSpPr>
        <p:spPr>
          <a:xfrm>
            <a:off x="4859867" y="301243"/>
            <a:ext cx="3750733" cy="1574149"/>
          </a:xfrm>
          <a:prstGeom prst="rect">
            <a:avLst/>
          </a:prstGeom>
        </p:spPr>
        <p:txBody>
          <a:bodyPr wrap="square">
            <a:spAutoFit/>
          </a:bodyPr>
          <a:lstStyle/>
          <a:p>
            <a:pPr>
              <a:lnSpc>
                <a:spcPct val="107000"/>
              </a:lnSpc>
              <a:spcAft>
                <a:spcPts val="800"/>
              </a:spcAft>
            </a:pPr>
            <a:r>
              <a:rPr lang="fr-FR" b="1" dirty="0">
                <a:solidFill>
                  <a:srgbClr val="FF0000"/>
                </a:solidFill>
                <a:ea typeface="Calibri" panose="020F0502020204030204" pitchFamily="34" charset="0"/>
                <a:cs typeface="Times New Roman" panose="02020603050405020304" pitchFamily="18" charset="0"/>
              </a:rPr>
              <a:t>récolter, représenter et interpréter </a:t>
            </a:r>
            <a:r>
              <a:rPr lang="fr-FR" dirty="0">
                <a:solidFill>
                  <a:prstClr val="black"/>
                </a:solidFill>
                <a:ea typeface="Calibri" panose="020F0502020204030204" pitchFamily="34" charset="0"/>
                <a:cs typeface="Times New Roman" panose="02020603050405020304" pitchFamily="18" charset="0"/>
              </a:rPr>
              <a:t>: les statistiques sont là pour faciliter la collecte rationnelle des données en vue d’en dégager (résumer) l’essentiel de l’information.</a:t>
            </a:r>
          </a:p>
        </p:txBody>
      </p:sp>
      <p:sp>
        <p:nvSpPr>
          <p:cNvPr id="8" name="Rectangle 7"/>
          <p:cNvSpPr/>
          <p:nvPr/>
        </p:nvSpPr>
        <p:spPr>
          <a:xfrm>
            <a:off x="211666" y="4851044"/>
            <a:ext cx="3217333" cy="1277786"/>
          </a:xfrm>
          <a:prstGeom prst="rect">
            <a:avLst/>
          </a:prstGeom>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Mesurer </a:t>
            </a:r>
            <a:r>
              <a:rPr lang="fr-FR" b="1" dirty="0">
                <a:solidFill>
                  <a:srgbClr val="538135"/>
                </a:solidFill>
                <a:ea typeface="Calibri" panose="020F0502020204030204" pitchFamily="34" charset="0"/>
                <a:cs typeface="Times New Roman" panose="02020603050405020304" pitchFamily="18" charset="0"/>
              </a:rPr>
              <a:t>La variabilité</a:t>
            </a:r>
            <a:r>
              <a:rPr lang="fr-FR" dirty="0">
                <a:solidFill>
                  <a:prstClr val="black"/>
                </a:solidFill>
                <a:ea typeface="Calibri" panose="020F0502020204030204" pitchFamily="34" charset="0"/>
                <a:cs typeface="Times New Roman" panose="02020603050405020304" pitchFamily="18" charset="0"/>
              </a:rPr>
              <a:t> contenue dans les données est ce qui me donne confiance en une conclusion.</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35</a:t>
            </a:fld>
            <a:endParaRPr lang="fr-FR"/>
          </a:p>
        </p:txBody>
      </p:sp>
    </p:spTree>
    <p:extLst>
      <p:ext uri="{BB962C8B-B14F-4D97-AF65-F5344CB8AC3E}">
        <p14:creationId xmlns:p14="http://schemas.microsoft.com/office/powerpoint/2010/main" val="1086815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3999" y="2366999"/>
            <a:ext cx="2047772" cy="1477328"/>
          </a:xfrm>
          <a:prstGeom prst="rect">
            <a:avLst/>
          </a:prstGeom>
          <a:solidFill>
            <a:schemeClr val="bg1">
              <a:lumMod val="95000"/>
            </a:schemeClr>
          </a:solidFill>
          <a:ln>
            <a:noFill/>
          </a:ln>
        </p:spPr>
        <p:txBody>
          <a:bodyPr wrap="square">
            <a:spAutoFit/>
          </a:bodyPr>
          <a:lstStyle/>
          <a:p>
            <a:r>
              <a:rPr lang="fr-FR" b="1" dirty="0">
                <a:solidFill>
                  <a:prstClr val="black"/>
                </a:solidFill>
              </a:rPr>
              <a:t>Décrire</a:t>
            </a:r>
          </a:p>
          <a:p>
            <a:r>
              <a:rPr lang="fr-FR" i="1" dirty="0">
                <a:solidFill>
                  <a:prstClr val="black"/>
                </a:solidFill>
              </a:rPr>
              <a:t>Faciliter l’observation et la transmission des données</a:t>
            </a:r>
          </a:p>
        </p:txBody>
      </p:sp>
      <p:sp>
        <p:nvSpPr>
          <p:cNvPr id="9" name="Rectangle 8"/>
          <p:cNvSpPr/>
          <p:nvPr/>
        </p:nvSpPr>
        <p:spPr>
          <a:xfrm>
            <a:off x="3343863" y="2373867"/>
            <a:ext cx="2269533" cy="1200329"/>
          </a:xfrm>
          <a:prstGeom prst="rect">
            <a:avLst/>
          </a:prstGeom>
          <a:solidFill>
            <a:schemeClr val="bg1">
              <a:lumMod val="95000"/>
            </a:schemeClr>
          </a:solidFill>
          <a:ln>
            <a:noFill/>
          </a:ln>
        </p:spPr>
        <p:txBody>
          <a:bodyPr wrap="square">
            <a:spAutoFit/>
          </a:bodyPr>
          <a:lstStyle/>
          <a:p>
            <a:r>
              <a:rPr lang="fr-FR" b="1" dirty="0">
                <a:solidFill>
                  <a:prstClr val="black"/>
                </a:solidFill>
              </a:rPr>
              <a:t>Tester</a:t>
            </a:r>
          </a:p>
          <a:p>
            <a:r>
              <a:rPr lang="fr-FR" i="1" dirty="0">
                <a:solidFill>
                  <a:prstClr val="black"/>
                </a:solidFill>
              </a:rPr>
              <a:t>Évaluer le support à accorder à une hypothèse</a:t>
            </a:r>
          </a:p>
        </p:txBody>
      </p:sp>
      <p:sp>
        <p:nvSpPr>
          <p:cNvPr id="2" name="ZoneTexte 1"/>
          <p:cNvSpPr txBox="1"/>
          <p:nvPr/>
        </p:nvSpPr>
        <p:spPr>
          <a:xfrm>
            <a:off x="3342271" y="369332"/>
            <a:ext cx="2248930" cy="369332"/>
          </a:xfrm>
          <a:prstGeom prst="rect">
            <a:avLst/>
          </a:prstGeom>
          <a:solidFill>
            <a:schemeClr val="tx1"/>
          </a:solidFill>
          <a:ln>
            <a:solidFill>
              <a:schemeClr val="tx1"/>
            </a:solidFill>
          </a:ln>
        </p:spPr>
        <p:txBody>
          <a:bodyPr wrap="square" rtlCol="0">
            <a:spAutoFit/>
          </a:bodyPr>
          <a:lstStyle/>
          <a:p>
            <a:pPr algn="ctr"/>
            <a:r>
              <a:rPr lang="fr-FR" dirty="0">
                <a:solidFill>
                  <a:prstClr val="white"/>
                </a:solidFill>
              </a:rPr>
              <a:t>Question biologique</a:t>
            </a:r>
          </a:p>
        </p:txBody>
      </p:sp>
      <p:sp>
        <p:nvSpPr>
          <p:cNvPr id="11" name="ZoneTexte 10"/>
          <p:cNvSpPr txBox="1"/>
          <p:nvPr/>
        </p:nvSpPr>
        <p:spPr>
          <a:xfrm>
            <a:off x="3830597" y="1322407"/>
            <a:ext cx="1062680" cy="369332"/>
          </a:xfrm>
          <a:prstGeom prst="rect">
            <a:avLst/>
          </a:prstGeom>
          <a:noFill/>
        </p:spPr>
        <p:txBody>
          <a:bodyPr wrap="square" rtlCol="0">
            <a:spAutoFit/>
          </a:bodyPr>
          <a:lstStyle/>
          <a:p>
            <a:r>
              <a:rPr lang="fr-FR" dirty="0">
                <a:solidFill>
                  <a:prstClr val="black"/>
                </a:solidFill>
              </a:rPr>
              <a:t>Données</a:t>
            </a:r>
          </a:p>
        </p:txBody>
      </p:sp>
      <p:cxnSp>
        <p:nvCxnSpPr>
          <p:cNvPr id="7" name="Connecteur droit avec flèche 6"/>
          <p:cNvCxnSpPr/>
          <p:nvPr/>
        </p:nvCxnSpPr>
        <p:spPr>
          <a:xfrm>
            <a:off x="4463537" y="738664"/>
            <a:ext cx="0" cy="67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596977" y="845869"/>
            <a:ext cx="1746421" cy="369332"/>
          </a:xfrm>
          <a:prstGeom prst="rect">
            <a:avLst/>
          </a:prstGeom>
          <a:solidFill>
            <a:schemeClr val="bg1"/>
          </a:solidFill>
          <a:ln>
            <a:noFill/>
          </a:ln>
        </p:spPr>
        <p:txBody>
          <a:bodyPr wrap="square" rtlCol="0">
            <a:spAutoFit/>
          </a:bodyPr>
          <a:lstStyle/>
          <a:p>
            <a:r>
              <a:rPr lang="fr-FR" i="1" dirty="0">
                <a:solidFill>
                  <a:prstClr val="black"/>
                </a:solidFill>
              </a:rPr>
              <a:t>Echantillonnage</a:t>
            </a:r>
          </a:p>
        </p:txBody>
      </p:sp>
      <p:sp>
        <p:nvSpPr>
          <p:cNvPr id="12" name="ZoneTexte 11"/>
          <p:cNvSpPr txBox="1"/>
          <p:nvPr/>
        </p:nvSpPr>
        <p:spPr>
          <a:xfrm>
            <a:off x="3332209" y="1733381"/>
            <a:ext cx="2191264" cy="369332"/>
          </a:xfrm>
          <a:prstGeom prst="rect">
            <a:avLst/>
          </a:prstGeom>
          <a:solidFill>
            <a:schemeClr val="tx1"/>
          </a:solidFill>
          <a:ln>
            <a:solidFill>
              <a:schemeClr val="tx1"/>
            </a:solidFill>
          </a:ln>
        </p:spPr>
        <p:txBody>
          <a:bodyPr wrap="square" rtlCol="0">
            <a:spAutoFit/>
          </a:bodyPr>
          <a:lstStyle/>
          <a:p>
            <a:pPr algn="ctr"/>
            <a:r>
              <a:rPr lang="fr-FR" dirty="0">
                <a:solidFill>
                  <a:prstClr val="white"/>
                </a:solidFill>
              </a:rPr>
              <a:t>Objectif de l’analyse</a:t>
            </a:r>
          </a:p>
        </p:txBody>
      </p:sp>
      <p:cxnSp>
        <p:nvCxnSpPr>
          <p:cNvPr id="13" name="Connecteur droit avec flèche 12"/>
          <p:cNvCxnSpPr>
            <a:stCxn id="12" idx="3"/>
          </p:cNvCxnSpPr>
          <p:nvPr/>
        </p:nvCxnSpPr>
        <p:spPr>
          <a:xfrm>
            <a:off x="5523473" y="1918047"/>
            <a:ext cx="1526056" cy="366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12" idx="1"/>
          </p:cNvCxnSpPr>
          <p:nvPr/>
        </p:nvCxnSpPr>
        <p:spPr>
          <a:xfrm flipH="1">
            <a:off x="2056011" y="1918047"/>
            <a:ext cx="1276198" cy="2679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rot="12652888">
            <a:off x="2958067" y="261624"/>
            <a:ext cx="1099751" cy="1559693"/>
          </a:xfrm>
          <a:prstGeom prst="arc">
            <a:avLst>
              <a:gd name="adj1" fmla="val 16200000"/>
              <a:gd name="adj2" fmla="val 917799"/>
            </a:avLst>
          </a:prstGeom>
          <a:ln w="28575">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30" name="ZoneTexte 29"/>
          <p:cNvSpPr txBox="1"/>
          <p:nvPr/>
        </p:nvSpPr>
        <p:spPr>
          <a:xfrm>
            <a:off x="156516" y="4021519"/>
            <a:ext cx="2858529" cy="1815882"/>
          </a:xfrm>
          <a:prstGeom prst="rect">
            <a:avLst/>
          </a:prstGeom>
          <a:noFill/>
          <a:ln>
            <a:noFill/>
          </a:ln>
        </p:spPr>
        <p:txBody>
          <a:bodyPr wrap="square" rtlCol="0">
            <a:spAutoFit/>
          </a:bodyPr>
          <a:lstStyle/>
          <a:p>
            <a:r>
              <a:rPr lang="fr-FR" sz="1600" dirty="0">
                <a:solidFill>
                  <a:prstClr val="black"/>
                </a:solidFill>
              </a:rPr>
              <a:t>Approches descriptives</a:t>
            </a:r>
          </a:p>
          <a:p>
            <a:r>
              <a:rPr lang="fr-FR" sz="1600" dirty="0">
                <a:solidFill>
                  <a:prstClr val="black"/>
                </a:solidFill>
              </a:rPr>
              <a:t>Distribution</a:t>
            </a:r>
          </a:p>
          <a:p>
            <a:r>
              <a:rPr lang="fr-FR" sz="1600" dirty="0">
                <a:solidFill>
                  <a:prstClr val="black"/>
                </a:solidFill>
              </a:rPr>
              <a:t>Indicateurs de centrage</a:t>
            </a:r>
          </a:p>
          <a:p>
            <a:r>
              <a:rPr lang="fr-FR" sz="1600" i="1" dirty="0">
                <a:solidFill>
                  <a:prstClr val="black"/>
                </a:solidFill>
              </a:rPr>
              <a:t>(moyenne, médiane, mode)</a:t>
            </a:r>
          </a:p>
          <a:p>
            <a:r>
              <a:rPr lang="fr-FR" sz="1600" dirty="0">
                <a:solidFill>
                  <a:prstClr val="black"/>
                </a:solidFill>
              </a:rPr>
              <a:t>Variance, écart-type</a:t>
            </a:r>
          </a:p>
          <a:p>
            <a:r>
              <a:rPr lang="fr-FR" sz="1600" dirty="0">
                <a:solidFill>
                  <a:prstClr val="black"/>
                </a:solidFill>
              </a:rPr>
              <a:t>Rangs, effectifs, fréquences</a:t>
            </a:r>
          </a:p>
          <a:p>
            <a:r>
              <a:rPr lang="fr-FR" sz="1600" dirty="0">
                <a:solidFill>
                  <a:prstClr val="black"/>
                </a:solidFill>
              </a:rPr>
              <a:t>Analyses </a:t>
            </a:r>
            <a:r>
              <a:rPr lang="fr-FR" sz="1600" dirty="0" err="1">
                <a:solidFill>
                  <a:prstClr val="black"/>
                </a:solidFill>
              </a:rPr>
              <a:t>multivariées</a:t>
            </a:r>
            <a:endParaRPr lang="fr-FR" sz="1600" dirty="0">
              <a:solidFill>
                <a:prstClr val="black"/>
              </a:solidFill>
            </a:endParaRPr>
          </a:p>
        </p:txBody>
      </p:sp>
      <p:sp>
        <p:nvSpPr>
          <p:cNvPr id="32" name="Rectangle 31"/>
          <p:cNvSpPr/>
          <p:nvPr/>
        </p:nvSpPr>
        <p:spPr>
          <a:xfrm>
            <a:off x="6575488" y="2373867"/>
            <a:ext cx="1993566" cy="923330"/>
          </a:xfrm>
          <a:prstGeom prst="rect">
            <a:avLst/>
          </a:prstGeom>
          <a:solidFill>
            <a:schemeClr val="bg1">
              <a:lumMod val="95000"/>
            </a:schemeClr>
          </a:solidFill>
          <a:ln>
            <a:noFill/>
          </a:ln>
        </p:spPr>
        <p:txBody>
          <a:bodyPr wrap="square">
            <a:spAutoFit/>
          </a:bodyPr>
          <a:lstStyle/>
          <a:p>
            <a:r>
              <a:rPr lang="fr-FR" b="1" dirty="0">
                <a:solidFill>
                  <a:prstClr val="black"/>
                </a:solidFill>
              </a:rPr>
              <a:t>Corréler</a:t>
            </a:r>
          </a:p>
          <a:p>
            <a:r>
              <a:rPr lang="fr-FR" i="1" dirty="0">
                <a:solidFill>
                  <a:prstClr val="black"/>
                </a:solidFill>
              </a:rPr>
              <a:t>Tester les relations entre ≥2 variables</a:t>
            </a:r>
          </a:p>
        </p:txBody>
      </p:sp>
      <p:sp>
        <p:nvSpPr>
          <p:cNvPr id="5" name="ZoneTexte 4"/>
          <p:cNvSpPr txBox="1"/>
          <p:nvPr/>
        </p:nvSpPr>
        <p:spPr>
          <a:xfrm>
            <a:off x="3015045" y="4022953"/>
            <a:ext cx="3065869" cy="1323439"/>
          </a:xfrm>
          <a:prstGeom prst="rect">
            <a:avLst/>
          </a:prstGeom>
          <a:noFill/>
          <a:ln>
            <a:noFill/>
          </a:ln>
        </p:spPr>
        <p:txBody>
          <a:bodyPr wrap="square" rtlCol="0">
            <a:spAutoFit/>
          </a:bodyPr>
          <a:lstStyle/>
          <a:p>
            <a:r>
              <a:rPr lang="fr-FR" sz="1600" dirty="0">
                <a:solidFill>
                  <a:prstClr val="black"/>
                </a:solidFill>
              </a:rPr>
              <a:t>Construire un modèle statistique</a:t>
            </a:r>
          </a:p>
          <a:p>
            <a:r>
              <a:rPr lang="fr-FR" sz="1600" dirty="0">
                <a:solidFill>
                  <a:prstClr val="black"/>
                </a:solidFill>
              </a:rPr>
              <a:t>En estimer les paramètres </a:t>
            </a:r>
          </a:p>
          <a:p>
            <a:r>
              <a:rPr lang="fr-FR" sz="1600" dirty="0">
                <a:solidFill>
                  <a:prstClr val="black"/>
                </a:solidFill>
              </a:rPr>
              <a:t>En quantifier l’incertitude</a:t>
            </a:r>
          </a:p>
          <a:p>
            <a:r>
              <a:rPr lang="fr-FR" sz="1600" dirty="0">
                <a:solidFill>
                  <a:prstClr val="black"/>
                </a:solidFill>
              </a:rPr>
              <a:t>Conclure statistiquement et biologiquement</a:t>
            </a:r>
          </a:p>
        </p:txBody>
      </p:sp>
      <p:sp>
        <p:nvSpPr>
          <p:cNvPr id="24" name="ZoneTexte 23"/>
          <p:cNvSpPr txBox="1"/>
          <p:nvPr/>
        </p:nvSpPr>
        <p:spPr>
          <a:xfrm>
            <a:off x="6393962" y="4021519"/>
            <a:ext cx="2585281" cy="830997"/>
          </a:xfrm>
          <a:prstGeom prst="rect">
            <a:avLst/>
          </a:prstGeom>
          <a:noFill/>
          <a:ln>
            <a:noFill/>
          </a:ln>
        </p:spPr>
        <p:txBody>
          <a:bodyPr wrap="square" rtlCol="0">
            <a:spAutoFit/>
          </a:bodyPr>
          <a:lstStyle/>
          <a:p>
            <a:r>
              <a:rPr lang="fr-FR" sz="1600" dirty="0">
                <a:solidFill>
                  <a:prstClr val="black"/>
                </a:solidFill>
              </a:rPr>
              <a:t>Modèle linéaire, GLM, modèles hiérarchiques, classifications, ordinations</a:t>
            </a:r>
          </a:p>
        </p:txBody>
      </p:sp>
      <p:sp>
        <p:nvSpPr>
          <p:cNvPr id="6" name="Accolade fermante 5"/>
          <p:cNvSpPr/>
          <p:nvPr/>
        </p:nvSpPr>
        <p:spPr>
          <a:xfrm rot="5400000">
            <a:off x="3006643" y="2905919"/>
            <a:ext cx="396779" cy="609703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25" name="ZoneTexte 24"/>
          <p:cNvSpPr txBox="1"/>
          <p:nvPr/>
        </p:nvSpPr>
        <p:spPr>
          <a:xfrm>
            <a:off x="2616878" y="6225600"/>
            <a:ext cx="1176307" cy="584775"/>
          </a:xfrm>
          <a:prstGeom prst="rect">
            <a:avLst/>
          </a:prstGeom>
          <a:solidFill>
            <a:schemeClr val="bg2">
              <a:lumMod val="50000"/>
            </a:schemeClr>
          </a:solidFill>
          <a:ln>
            <a:noFill/>
          </a:ln>
        </p:spPr>
        <p:txBody>
          <a:bodyPr wrap="square" rtlCol="0">
            <a:spAutoFit/>
          </a:bodyPr>
          <a:lstStyle/>
          <a:p>
            <a:pPr algn="ctr"/>
            <a:r>
              <a:rPr lang="fr-FR" sz="1600" dirty="0">
                <a:solidFill>
                  <a:prstClr val="white"/>
                </a:solidFill>
              </a:rPr>
              <a:t>Niveau découverte</a:t>
            </a:r>
          </a:p>
        </p:txBody>
      </p:sp>
      <p:sp>
        <p:nvSpPr>
          <p:cNvPr id="26" name="Accolade fermante 25"/>
          <p:cNvSpPr/>
          <p:nvPr/>
        </p:nvSpPr>
        <p:spPr>
          <a:xfrm rot="5400000">
            <a:off x="7472319" y="4677689"/>
            <a:ext cx="428565" cy="25852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33" name="ZoneTexte 32"/>
          <p:cNvSpPr txBox="1"/>
          <p:nvPr/>
        </p:nvSpPr>
        <p:spPr>
          <a:xfrm>
            <a:off x="6429346" y="6225599"/>
            <a:ext cx="2377506" cy="584775"/>
          </a:xfrm>
          <a:prstGeom prst="rect">
            <a:avLst/>
          </a:prstGeom>
          <a:solidFill>
            <a:schemeClr val="bg2">
              <a:lumMod val="50000"/>
            </a:schemeClr>
          </a:solidFill>
          <a:ln>
            <a:noFill/>
          </a:ln>
        </p:spPr>
        <p:txBody>
          <a:bodyPr wrap="square" rtlCol="0">
            <a:spAutoFit/>
          </a:bodyPr>
          <a:lstStyle/>
          <a:p>
            <a:pPr algn="ctr"/>
            <a:r>
              <a:rPr lang="fr-FR" sz="1600" dirty="0">
                <a:solidFill>
                  <a:prstClr val="white"/>
                </a:solidFill>
              </a:rPr>
              <a:t>Niveaux renforcement et avancé</a:t>
            </a:r>
          </a:p>
        </p:txBody>
      </p:sp>
      <p:sp>
        <p:nvSpPr>
          <p:cNvPr id="3" name="Espace réservé du numéro de diapositive 2"/>
          <p:cNvSpPr>
            <a:spLocks noGrp="1"/>
          </p:cNvSpPr>
          <p:nvPr>
            <p:ph type="sldNum" sz="quarter" idx="12"/>
          </p:nvPr>
        </p:nvSpPr>
        <p:spPr/>
        <p:txBody>
          <a:bodyPr/>
          <a:lstStyle/>
          <a:p>
            <a:fld id="{228B8149-0202-48DD-B0CD-6908EF5896EA}" type="slidenum">
              <a:rPr lang="fr-FR" smtClean="0"/>
              <a:t>36</a:t>
            </a:fld>
            <a:endParaRPr lang="fr-FR" dirty="0"/>
          </a:p>
        </p:txBody>
      </p:sp>
    </p:spTree>
    <p:extLst>
      <p:ext uri="{BB962C8B-B14F-4D97-AF65-F5344CB8AC3E}">
        <p14:creationId xmlns:p14="http://schemas.microsoft.com/office/powerpoint/2010/main" val="483321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5B46405-0293-95B6-11E7-9D1F41090C40}"/>
              </a:ext>
            </a:extLst>
          </p:cNvPr>
          <p:cNvSpPr>
            <a:spLocks noGrp="1"/>
          </p:cNvSpPr>
          <p:nvPr>
            <p:ph type="sldNum" sz="quarter" idx="12"/>
          </p:nvPr>
        </p:nvSpPr>
        <p:spPr/>
        <p:txBody>
          <a:bodyPr/>
          <a:lstStyle/>
          <a:p>
            <a:fld id="{228B8149-0202-48DD-B0CD-6908EF5896EA}" type="slidenum">
              <a:rPr lang="fr-FR" smtClean="0"/>
              <a:t>37</a:t>
            </a:fld>
            <a:endParaRPr lang="fr-FR"/>
          </a:p>
        </p:txBody>
      </p:sp>
      <p:sp>
        <p:nvSpPr>
          <p:cNvPr id="5" name="Rectangle 4">
            <a:extLst>
              <a:ext uri="{FF2B5EF4-FFF2-40B4-BE49-F238E27FC236}">
                <a16:creationId xmlns:a16="http://schemas.microsoft.com/office/drawing/2014/main" id="{C671D2D3-DF0D-A326-10E8-74A2B9F64080}"/>
              </a:ext>
            </a:extLst>
          </p:cNvPr>
          <p:cNvSpPr/>
          <p:nvPr/>
        </p:nvSpPr>
        <p:spPr>
          <a:xfrm>
            <a:off x="682866" y="1727225"/>
            <a:ext cx="7403659" cy="2585323"/>
          </a:xfrm>
          <a:prstGeom prst="rect">
            <a:avLst/>
          </a:prstGeom>
        </p:spPr>
        <p:txBody>
          <a:bodyPr wrap="square">
            <a:spAutoFit/>
          </a:bodyPr>
          <a:lstStyle/>
          <a:p>
            <a:r>
              <a:rPr lang="fr-FR" sz="5400" u="sng" dirty="0">
                <a:solidFill>
                  <a:prstClr val="black"/>
                </a:solidFill>
                <a:latin typeface="Calibri Light" panose="020F0302020204030204"/>
              </a:rPr>
              <a:t>Formuler une question écologique sous forme d’une question statistique</a:t>
            </a:r>
          </a:p>
        </p:txBody>
      </p:sp>
    </p:spTree>
    <p:extLst>
      <p:ext uri="{BB962C8B-B14F-4D97-AF65-F5344CB8AC3E}">
        <p14:creationId xmlns:p14="http://schemas.microsoft.com/office/powerpoint/2010/main" val="2637004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92FD450-D996-6AF9-2525-9265A82BEB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543919" y="1956816"/>
            <a:ext cx="2418847" cy="2765655"/>
          </a:xfrm>
          <a:prstGeom prst="rect">
            <a:avLst/>
          </a:prstGeom>
        </p:spPr>
      </p:pic>
      <p:sp>
        <p:nvSpPr>
          <p:cNvPr id="7" name="ZoneTexte 6"/>
          <p:cNvSpPr txBox="1"/>
          <p:nvPr/>
        </p:nvSpPr>
        <p:spPr>
          <a:xfrm>
            <a:off x="1692963" y="701892"/>
            <a:ext cx="6139160" cy="707886"/>
          </a:xfrm>
          <a:prstGeom prst="rect">
            <a:avLst/>
          </a:prstGeom>
          <a:noFill/>
          <a:ln>
            <a:noFill/>
          </a:ln>
        </p:spPr>
        <p:txBody>
          <a:bodyPr wrap="square" rtlCol="0">
            <a:spAutoFit/>
          </a:bodyPr>
          <a:lstStyle/>
          <a:p>
            <a:r>
              <a:rPr lang="fr-FR" dirty="0">
                <a:solidFill>
                  <a:prstClr val="black"/>
                </a:solidFill>
              </a:rPr>
              <a:t>X est-il </a:t>
            </a:r>
            <a:r>
              <a:rPr lang="fr-FR" sz="2000" b="1" dirty="0">
                <a:solidFill>
                  <a:prstClr val="black"/>
                </a:solidFill>
              </a:rPr>
              <a:t>différent</a:t>
            </a:r>
            <a:r>
              <a:rPr lang="fr-FR" sz="2000" dirty="0">
                <a:solidFill>
                  <a:prstClr val="black"/>
                </a:solidFill>
              </a:rPr>
              <a:t> </a:t>
            </a:r>
            <a:r>
              <a:rPr lang="fr-FR" dirty="0">
                <a:solidFill>
                  <a:prstClr val="black"/>
                </a:solidFill>
              </a:rPr>
              <a:t>de Y?</a:t>
            </a:r>
          </a:p>
          <a:p>
            <a:r>
              <a:rPr lang="fr-FR" dirty="0">
                <a:solidFill>
                  <a:prstClr val="black"/>
                </a:solidFill>
              </a:rPr>
              <a:t>Un </a:t>
            </a:r>
            <a:r>
              <a:rPr lang="fr-FR" sz="2000" b="1" dirty="0">
                <a:solidFill>
                  <a:prstClr val="black"/>
                </a:solidFill>
              </a:rPr>
              <a:t>changement</a:t>
            </a:r>
            <a:r>
              <a:rPr lang="fr-FR" sz="2000" dirty="0">
                <a:solidFill>
                  <a:prstClr val="black"/>
                </a:solidFill>
              </a:rPr>
              <a:t> </a:t>
            </a:r>
            <a:r>
              <a:rPr lang="fr-FR" dirty="0">
                <a:solidFill>
                  <a:prstClr val="black"/>
                </a:solidFill>
              </a:rPr>
              <a:t>de X implique-t-il un changement de Y?</a:t>
            </a: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18" y="1956816"/>
            <a:ext cx="2676525" cy="2600325"/>
          </a:xfrm>
          <a:prstGeom prst="rect">
            <a:avLst/>
          </a:prstGeom>
        </p:spPr>
      </p:pic>
      <p:sp>
        <p:nvSpPr>
          <p:cNvPr id="10" name="ZoneTexte 9"/>
          <p:cNvSpPr txBox="1"/>
          <p:nvPr/>
        </p:nvSpPr>
        <p:spPr>
          <a:xfrm>
            <a:off x="428365" y="4621426"/>
            <a:ext cx="2232454" cy="923330"/>
          </a:xfrm>
          <a:prstGeom prst="rect">
            <a:avLst/>
          </a:prstGeom>
          <a:noFill/>
        </p:spPr>
        <p:txBody>
          <a:bodyPr wrap="square" rtlCol="0">
            <a:spAutoFit/>
          </a:bodyPr>
          <a:lstStyle/>
          <a:p>
            <a:r>
              <a:rPr lang="fr-FR" i="1" dirty="0">
                <a:solidFill>
                  <a:prstClr val="black"/>
                </a:solidFill>
              </a:rPr>
              <a:t>La richesse en oiseaux change-t-elle avec l’urbanisation?</a:t>
            </a:r>
          </a:p>
        </p:txBody>
      </p:sp>
      <p:sp>
        <p:nvSpPr>
          <p:cNvPr id="13" name="ZoneTexte 12"/>
          <p:cNvSpPr txBox="1"/>
          <p:nvPr/>
        </p:nvSpPr>
        <p:spPr>
          <a:xfrm>
            <a:off x="6849761" y="4816144"/>
            <a:ext cx="2232454" cy="369332"/>
          </a:xfrm>
          <a:prstGeom prst="rect">
            <a:avLst/>
          </a:prstGeom>
          <a:noFill/>
        </p:spPr>
        <p:txBody>
          <a:bodyPr wrap="square" rtlCol="0">
            <a:spAutoFit/>
          </a:bodyPr>
          <a:lstStyle/>
          <a:p>
            <a:r>
              <a:rPr lang="fr-FR" i="1" dirty="0">
                <a:solidFill>
                  <a:prstClr val="black"/>
                </a:solidFill>
              </a:rPr>
              <a:t>Le dahu existe-t-il?</a:t>
            </a:r>
          </a:p>
        </p:txBody>
      </p:sp>
      <p:cxnSp>
        <p:nvCxnSpPr>
          <p:cNvPr id="14" name="Connecteur droit 13"/>
          <p:cNvCxnSpPr/>
          <p:nvPr/>
        </p:nvCxnSpPr>
        <p:spPr>
          <a:xfrm>
            <a:off x="7018636" y="2496063"/>
            <a:ext cx="1944130" cy="17217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V="1">
            <a:off x="6849761" y="2504190"/>
            <a:ext cx="1964724" cy="171358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3616508" y="4491745"/>
            <a:ext cx="2811367" cy="1200329"/>
          </a:xfrm>
          <a:prstGeom prst="rect">
            <a:avLst/>
          </a:prstGeom>
          <a:noFill/>
        </p:spPr>
        <p:txBody>
          <a:bodyPr wrap="square" rtlCol="0">
            <a:spAutoFit/>
          </a:bodyPr>
          <a:lstStyle/>
          <a:p>
            <a:r>
              <a:rPr lang="fr-FR" i="1" dirty="0">
                <a:solidFill>
                  <a:prstClr val="black"/>
                </a:solidFill>
              </a:rPr>
              <a:t>Les tendances temporelles de populations diffèrent-elles entre catégories de migrateurs?</a:t>
            </a:r>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6474" y="2051793"/>
            <a:ext cx="2272362" cy="2453300"/>
          </a:xfrm>
          <a:prstGeom prst="rect">
            <a:avLst/>
          </a:prstGeom>
        </p:spPr>
      </p:pic>
      <p:sp>
        <p:nvSpPr>
          <p:cNvPr id="3" name="Espace réservé du numéro de diapositive 2"/>
          <p:cNvSpPr>
            <a:spLocks noGrp="1"/>
          </p:cNvSpPr>
          <p:nvPr>
            <p:ph type="sldNum" sz="quarter" idx="12"/>
          </p:nvPr>
        </p:nvSpPr>
        <p:spPr/>
        <p:txBody>
          <a:bodyPr/>
          <a:lstStyle/>
          <a:p>
            <a:fld id="{228B8149-0202-48DD-B0CD-6908EF5896EA}" type="slidenum">
              <a:rPr lang="fr-FR" smtClean="0"/>
              <a:t>38</a:t>
            </a:fld>
            <a:endParaRPr lang="fr-FR"/>
          </a:p>
        </p:txBody>
      </p:sp>
    </p:spTree>
    <p:extLst>
      <p:ext uri="{BB962C8B-B14F-4D97-AF65-F5344CB8AC3E}">
        <p14:creationId xmlns:p14="http://schemas.microsoft.com/office/powerpoint/2010/main" val="3747839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28B8149-0202-48DD-B0CD-6908EF5896EA}" type="slidenum">
              <a:rPr lang="fr-FR" smtClean="0"/>
              <a:t>39</a:t>
            </a:fld>
            <a:endParaRPr lang="fr-FR"/>
          </a:p>
        </p:txBody>
      </p:sp>
      <p:pic>
        <p:nvPicPr>
          <p:cNvPr id="5" name="Image 4"/>
          <p:cNvPicPr/>
          <p:nvPr/>
        </p:nvPicPr>
        <p:blipFill>
          <a:blip r:embed="rId2">
            <a:extLst>
              <a:ext uri="{28A0092B-C50C-407E-A947-70E740481C1C}">
                <a14:useLocalDpi xmlns:a14="http://schemas.microsoft.com/office/drawing/2010/main" val="0"/>
              </a:ext>
            </a:extLst>
          </a:blip>
          <a:srcRect/>
          <a:stretch>
            <a:fillRect/>
          </a:stretch>
        </p:blipFill>
        <p:spPr bwMode="auto">
          <a:xfrm>
            <a:off x="2032000" y="347132"/>
            <a:ext cx="4876799" cy="6510867"/>
          </a:xfrm>
          <a:prstGeom prst="rect">
            <a:avLst/>
          </a:prstGeom>
          <a:noFill/>
        </p:spPr>
      </p:pic>
    </p:spTree>
    <p:extLst>
      <p:ext uri="{BB962C8B-B14F-4D97-AF65-F5344CB8AC3E}">
        <p14:creationId xmlns:p14="http://schemas.microsoft.com/office/powerpoint/2010/main" val="252913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89E0242-3ECB-5748-DCE3-E226481A8DE3}"/>
              </a:ext>
            </a:extLst>
          </p:cNvPr>
          <p:cNvSpPr>
            <a:spLocks noGrp="1"/>
          </p:cNvSpPr>
          <p:nvPr>
            <p:ph type="sldNum" sz="quarter" idx="12"/>
          </p:nvPr>
        </p:nvSpPr>
        <p:spPr/>
        <p:txBody>
          <a:bodyPr/>
          <a:lstStyle/>
          <a:p>
            <a:fld id="{228B8149-0202-48DD-B0CD-6908EF5896EA}" type="slidenum">
              <a:rPr lang="fr-FR" smtClean="0"/>
              <a:t>4</a:t>
            </a:fld>
            <a:endParaRPr lang="fr-FR"/>
          </a:p>
        </p:txBody>
      </p:sp>
      <p:sp>
        <p:nvSpPr>
          <p:cNvPr id="5" name="Rectangle 4">
            <a:extLst>
              <a:ext uri="{FF2B5EF4-FFF2-40B4-BE49-F238E27FC236}">
                <a16:creationId xmlns:a16="http://schemas.microsoft.com/office/drawing/2014/main" id="{B4A27985-0C81-7983-0F67-D97BE2DA99FA}"/>
              </a:ext>
            </a:extLst>
          </p:cNvPr>
          <p:cNvSpPr/>
          <p:nvPr/>
        </p:nvSpPr>
        <p:spPr>
          <a:xfrm>
            <a:off x="297156" y="1906408"/>
            <a:ext cx="8958806" cy="584775"/>
          </a:xfrm>
          <a:prstGeom prst="rect">
            <a:avLst/>
          </a:prstGeom>
        </p:spPr>
        <p:txBody>
          <a:bodyPr wrap="square">
            <a:spAutoFit/>
          </a:bodyPr>
          <a:lstStyle/>
          <a:p>
            <a:pPr algn="just"/>
            <a:r>
              <a:rPr lang="fr-FR" sz="3200" dirty="0">
                <a:latin typeface="+mj-lt"/>
                <a:ea typeface="Microsoft Himalaya" panose="01010100010101010101" pitchFamily="2" charset="0"/>
                <a:cs typeface="Microsoft Himalaya" panose="01010100010101010101" pitchFamily="2" charset="0"/>
              </a:rPr>
              <a:t>Que veut dire « analyser des données » pour vous? </a:t>
            </a:r>
          </a:p>
        </p:txBody>
      </p:sp>
      <p:sp>
        <p:nvSpPr>
          <p:cNvPr id="6" name="Rectangle 5">
            <a:extLst>
              <a:ext uri="{FF2B5EF4-FFF2-40B4-BE49-F238E27FC236}">
                <a16:creationId xmlns:a16="http://schemas.microsoft.com/office/drawing/2014/main" id="{206A527D-C08A-83D9-6C01-46B23317C77D}"/>
              </a:ext>
            </a:extLst>
          </p:cNvPr>
          <p:cNvSpPr/>
          <p:nvPr/>
        </p:nvSpPr>
        <p:spPr>
          <a:xfrm>
            <a:off x="1406832" y="2999362"/>
            <a:ext cx="6554258" cy="584775"/>
          </a:xfrm>
          <a:prstGeom prst="rect">
            <a:avLst/>
          </a:prstGeom>
        </p:spPr>
        <p:txBody>
          <a:bodyPr wrap="square">
            <a:spAutoFit/>
          </a:bodyPr>
          <a:lstStyle/>
          <a:p>
            <a:pPr algn="just"/>
            <a:r>
              <a:rPr lang="fr-FR" sz="3200" dirty="0">
                <a:latin typeface="+mj-lt"/>
                <a:ea typeface="Microsoft Himalaya" panose="01010100010101010101" pitchFamily="2" charset="0"/>
                <a:cs typeface="Microsoft Himalaya" panose="01010100010101010101" pitchFamily="2" charset="0"/>
              </a:rPr>
              <a:t>En quoi ça pourrait vous être utile? </a:t>
            </a:r>
          </a:p>
        </p:txBody>
      </p:sp>
      <p:sp>
        <p:nvSpPr>
          <p:cNvPr id="7" name="Rectangle 6">
            <a:extLst>
              <a:ext uri="{FF2B5EF4-FFF2-40B4-BE49-F238E27FC236}">
                <a16:creationId xmlns:a16="http://schemas.microsoft.com/office/drawing/2014/main" id="{C29A3773-DEE6-0F3A-C3D6-64055AD12DCA}"/>
              </a:ext>
            </a:extLst>
          </p:cNvPr>
          <p:cNvSpPr/>
          <p:nvPr/>
        </p:nvSpPr>
        <p:spPr>
          <a:xfrm>
            <a:off x="2112889" y="4092316"/>
            <a:ext cx="6554258" cy="584775"/>
          </a:xfrm>
          <a:prstGeom prst="rect">
            <a:avLst/>
          </a:prstGeom>
        </p:spPr>
        <p:txBody>
          <a:bodyPr wrap="square">
            <a:spAutoFit/>
          </a:bodyPr>
          <a:lstStyle/>
          <a:p>
            <a:pPr algn="just"/>
            <a:r>
              <a:rPr lang="fr-FR" sz="3200" dirty="0">
                <a:latin typeface="+mj-lt"/>
                <a:ea typeface="Microsoft Himalaya" panose="01010100010101010101" pitchFamily="2" charset="0"/>
                <a:cs typeface="Microsoft Himalaya" panose="01010100010101010101" pitchFamily="2" charset="0"/>
              </a:rPr>
              <a:t>Qu’en attendez-vous?</a:t>
            </a:r>
          </a:p>
        </p:txBody>
      </p:sp>
    </p:spTree>
    <p:extLst>
      <p:ext uri="{BB962C8B-B14F-4D97-AF65-F5344CB8AC3E}">
        <p14:creationId xmlns:p14="http://schemas.microsoft.com/office/powerpoint/2010/main" val="4069943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40</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5262979"/>
          </a:xfrm>
          <a:prstGeom prst="rect">
            <a:avLst/>
          </a:prstGeom>
          <a:noFill/>
          <a:ln>
            <a:solidFill>
              <a:schemeClr val="tx1"/>
            </a:solidFill>
          </a:ln>
        </p:spPr>
        <p:txBody>
          <a:bodyPr wrap="square" rtlCol="0">
            <a:spAutoFit/>
          </a:bodyPr>
          <a:lstStyle/>
          <a:p>
            <a:r>
              <a:rPr lang="fr-FR" sz="2400" b="1" dirty="0">
                <a:solidFill>
                  <a:prstClr val="black"/>
                </a:solidFill>
                <a:latin typeface="+mj-lt"/>
              </a:rPr>
              <a:t>Problème 1 :</a:t>
            </a:r>
            <a:r>
              <a:rPr lang="fr-FR" sz="2400" dirty="0">
                <a:solidFill>
                  <a:prstClr val="black"/>
                </a:solidFill>
                <a:latin typeface="+mj-lt"/>
              </a:rPr>
              <a:t> la réponse diffère probablement d’une zone à l’autre et d’une période à l’autre</a:t>
            </a:r>
          </a:p>
          <a:p>
            <a:endParaRPr lang="fr-FR" sz="2400" dirty="0">
              <a:solidFill>
                <a:prstClr val="black"/>
              </a:solidFill>
              <a:latin typeface="+mj-lt"/>
            </a:endParaRPr>
          </a:p>
          <a:p>
            <a:r>
              <a:rPr lang="fr-FR" sz="2400" b="1" dirty="0">
                <a:solidFill>
                  <a:prstClr val="black"/>
                </a:solidFill>
                <a:latin typeface="+mj-lt"/>
              </a:rPr>
              <a:t>Problème 2 : </a:t>
            </a:r>
            <a:r>
              <a:rPr lang="fr-FR" sz="2400" dirty="0">
                <a:solidFill>
                  <a:prstClr val="black"/>
                </a:solidFill>
                <a:latin typeface="+mj-lt"/>
              </a:rPr>
              <a:t>veut-on savoir si chaque éolienne crée une perturbation ou si un parc éolien crée une perturbation?</a:t>
            </a:r>
          </a:p>
          <a:p>
            <a:endParaRPr lang="fr-FR" sz="2400" dirty="0">
              <a:solidFill>
                <a:prstClr val="black"/>
              </a:solidFill>
              <a:latin typeface="+mj-lt"/>
            </a:endParaRPr>
          </a:p>
          <a:p>
            <a:r>
              <a:rPr lang="fr-FR" sz="2400" b="1" dirty="0">
                <a:solidFill>
                  <a:prstClr val="black"/>
                </a:solidFill>
                <a:latin typeface="+mj-lt"/>
              </a:rPr>
              <a:t>Problème 3 : </a:t>
            </a:r>
            <a:r>
              <a:rPr lang="fr-FR" sz="2400" dirty="0">
                <a:solidFill>
                  <a:prstClr val="black"/>
                </a:solidFill>
                <a:latin typeface="+mj-lt"/>
              </a:rPr>
              <a:t>à partir de quel critère peut-on dire que les éoliennes créent une « perturbation »?</a:t>
            </a:r>
          </a:p>
          <a:p>
            <a:endParaRPr lang="fr-FR" sz="2400" dirty="0">
              <a:solidFill>
                <a:prstClr val="black"/>
              </a:solidFill>
              <a:latin typeface="+mj-lt"/>
            </a:endParaRPr>
          </a:p>
          <a:p>
            <a:r>
              <a:rPr lang="fr-FR" sz="2400" b="1" dirty="0">
                <a:solidFill>
                  <a:prstClr val="black"/>
                </a:solidFill>
                <a:latin typeface="+mj-lt"/>
              </a:rPr>
              <a:t>Problème 4 : </a:t>
            </a:r>
            <a:r>
              <a:rPr lang="fr-FR" sz="2400" dirty="0">
                <a:solidFill>
                  <a:prstClr val="black"/>
                </a:solidFill>
                <a:latin typeface="+mj-lt"/>
              </a:rPr>
              <a:t>par rapport à quelle référence puis-je dire que j’ai une perturbation?</a:t>
            </a:r>
          </a:p>
          <a:p>
            <a:endParaRPr lang="fr-FR" sz="2400" dirty="0">
              <a:solidFill>
                <a:prstClr val="black"/>
              </a:solidFill>
              <a:latin typeface="+mj-lt"/>
            </a:endParaRPr>
          </a:p>
          <a:p>
            <a:r>
              <a:rPr lang="fr-FR" sz="2400" b="1" dirty="0">
                <a:solidFill>
                  <a:prstClr val="black"/>
                </a:solidFill>
                <a:latin typeface="+mj-lt"/>
              </a:rPr>
              <a:t>Problème 5 : </a:t>
            </a:r>
            <a:r>
              <a:rPr lang="fr-FR" sz="2400" dirty="0">
                <a:solidFill>
                  <a:prstClr val="black"/>
                </a:solidFill>
                <a:latin typeface="+mj-lt"/>
              </a:rPr>
              <a:t>comment évaluer une perturbation par rapport à une non-perturbation?</a:t>
            </a:r>
          </a:p>
        </p:txBody>
      </p:sp>
    </p:spTree>
    <p:extLst>
      <p:ext uri="{BB962C8B-B14F-4D97-AF65-F5344CB8AC3E}">
        <p14:creationId xmlns:p14="http://schemas.microsoft.com/office/powerpoint/2010/main" val="145378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41</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1 :</a:t>
            </a:r>
            <a:r>
              <a:rPr lang="fr-FR" sz="2800" dirty="0">
                <a:solidFill>
                  <a:prstClr val="black"/>
                </a:solidFill>
                <a:latin typeface="+mj-lt"/>
              </a:rPr>
              <a:t> la réponse diffère probablement d’une zone à l’autre et d’une période à l’autre</a:t>
            </a:r>
          </a:p>
        </p:txBody>
      </p:sp>
      <p:sp>
        <p:nvSpPr>
          <p:cNvPr id="2" name="ZoneTexte 1">
            <a:extLst>
              <a:ext uri="{FF2B5EF4-FFF2-40B4-BE49-F238E27FC236}">
                <a16:creationId xmlns:a16="http://schemas.microsoft.com/office/drawing/2014/main" id="{065F0F3D-76A6-9697-0370-F2268664DFF0}"/>
              </a:ext>
            </a:extLst>
          </p:cNvPr>
          <p:cNvSpPr txBox="1"/>
          <p:nvPr/>
        </p:nvSpPr>
        <p:spPr>
          <a:xfrm>
            <a:off x="327601" y="2662172"/>
            <a:ext cx="8488798" cy="3108543"/>
          </a:xfrm>
          <a:prstGeom prst="rect">
            <a:avLst/>
          </a:prstGeom>
          <a:noFill/>
          <a:ln>
            <a:noFill/>
          </a:ln>
        </p:spPr>
        <p:txBody>
          <a:bodyPr wrap="square" rtlCol="0">
            <a:spAutoFit/>
          </a:bodyPr>
          <a:lstStyle/>
          <a:p>
            <a:pPr algn="ctr"/>
            <a:r>
              <a:rPr lang="fr-FR" sz="2800" b="1" dirty="0">
                <a:solidFill>
                  <a:prstClr val="black"/>
                </a:solidFill>
                <a:latin typeface="+mj-lt"/>
              </a:rPr>
              <a:t>Je dois définir le niveau de généralité que j’attends pour ma réponse : </a:t>
            </a:r>
          </a:p>
          <a:p>
            <a:pPr algn="ctr"/>
            <a:endParaRPr lang="fr-FR" sz="2800" b="1" dirty="0">
              <a:solidFill>
                <a:prstClr val="black"/>
              </a:solidFill>
              <a:latin typeface="+mj-lt"/>
            </a:endParaRPr>
          </a:p>
          <a:p>
            <a:pPr algn="ctr"/>
            <a:r>
              <a:rPr lang="fr-FR" sz="2800" i="1" dirty="0">
                <a:solidFill>
                  <a:prstClr val="black"/>
                </a:solidFill>
                <a:latin typeface="+mj-lt"/>
              </a:rPr>
              <a:t>- tous les parcs éoliens?</a:t>
            </a:r>
          </a:p>
          <a:p>
            <a:pPr algn="ctr"/>
            <a:r>
              <a:rPr lang="fr-FR" sz="2800" i="1" dirty="0">
                <a:solidFill>
                  <a:prstClr val="black"/>
                </a:solidFill>
                <a:latin typeface="+mj-lt"/>
              </a:rPr>
              <a:t>- les parcs éoliens d’une zone particulière?</a:t>
            </a:r>
          </a:p>
          <a:p>
            <a:pPr algn="ctr"/>
            <a:r>
              <a:rPr lang="fr-FR" sz="2800" i="1" dirty="0">
                <a:solidFill>
                  <a:prstClr val="black"/>
                </a:solidFill>
                <a:latin typeface="+mj-lt"/>
              </a:rPr>
              <a:t>- les parcs éoliens d’une zone particulière à une période particulière?</a:t>
            </a:r>
          </a:p>
        </p:txBody>
      </p:sp>
    </p:spTree>
    <p:extLst>
      <p:ext uri="{BB962C8B-B14F-4D97-AF65-F5344CB8AC3E}">
        <p14:creationId xmlns:p14="http://schemas.microsoft.com/office/powerpoint/2010/main" val="756693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42</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1 :</a:t>
            </a:r>
            <a:r>
              <a:rPr lang="fr-FR" sz="2800" dirty="0">
                <a:solidFill>
                  <a:prstClr val="black"/>
                </a:solidFill>
                <a:latin typeface="+mj-lt"/>
              </a:rPr>
              <a:t> la réponse diffère probablement d’une zone à l’autre et d’une période à l’autre</a:t>
            </a:r>
          </a:p>
        </p:txBody>
      </p:sp>
      <p:sp>
        <p:nvSpPr>
          <p:cNvPr id="2" name="ZoneTexte 1">
            <a:extLst>
              <a:ext uri="{FF2B5EF4-FFF2-40B4-BE49-F238E27FC236}">
                <a16:creationId xmlns:a16="http://schemas.microsoft.com/office/drawing/2014/main" id="{065F0F3D-76A6-9697-0370-F2268664DFF0}"/>
              </a:ext>
            </a:extLst>
          </p:cNvPr>
          <p:cNvSpPr txBox="1"/>
          <p:nvPr/>
        </p:nvSpPr>
        <p:spPr>
          <a:xfrm>
            <a:off x="327601" y="2662172"/>
            <a:ext cx="8488798" cy="1384995"/>
          </a:xfrm>
          <a:prstGeom prst="rect">
            <a:avLst/>
          </a:prstGeom>
          <a:noFill/>
          <a:ln>
            <a:noFill/>
          </a:ln>
        </p:spPr>
        <p:txBody>
          <a:bodyPr wrap="square" rtlCol="0">
            <a:spAutoFit/>
          </a:bodyPr>
          <a:lstStyle/>
          <a:p>
            <a:pPr algn="ctr"/>
            <a:r>
              <a:rPr lang="fr-FR" sz="2800" i="1" dirty="0">
                <a:solidFill>
                  <a:prstClr val="black"/>
                </a:solidFill>
                <a:latin typeface="+mj-lt"/>
              </a:rPr>
              <a:t>Je décide que la réponse doit être valide durant la période de reproduction, sur les parcs éoliens de la Manche et de la Mer du Nord</a:t>
            </a:r>
          </a:p>
        </p:txBody>
      </p:sp>
      <p:sp>
        <p:nvSpPr>
          <p:cNvPr id="3" name="ZoneTexte 2">
            <a:extLst>
              <a:ext uri="{FF2B5EF4-FFF2-40B4-BE49-F238E27FC236}">
                <a16:creationId xmlns:a16="http://schemas.microsoft.com/office/drawing/2014/main" id="{0EDD9BAA-0191-05A6-1303-BE06E2573EE1}"/>
              </a:ext>
            </a:extLst>
          </p:cNvPr>
          <p:cNvSpPr txBox="1"/>
          <p:nvPr/>
        </p:nvSpPr>
        <p:spPr>
          <a:xfrm>
            <a:off x="327601" y="4516866"/>
            <a:ext cx="8488798" cy="954107"/>
          </a:xfrm>
          <a:prstGeom prst="rect">
            <a:avLst/>
          </a:prstGeom>
          <a:noFill/>
          <a:ln>
            <a:noFill/>
          </a:ln>
        </p:spPr>
        <p:txBody>
          <a:bodyPr wrap="square" rtlCol="0">
            <a:spAutoFit/>
          </a:bodyPr>
          <a:lstStyle/>
          <a:p>
            <a:pPr algn="ctr"/>
            <a:r>
              <a:rPr lang="fr-FR" sz="2800" dirty="0">
                <a:solidFill>
                  <a:prstClr val="black"/>
                </a:solidFill>
                <a:latin typeface="+mj-lt"/>
              </a:rPr>
              <a:t>Les parcs éoliens de la Manche et de la Mer du Nord forment ma </a:t>
            </a:r>
            <a:r>
              <a:rPr lang="fr-FR" sz="2800" b="1" u="sng" dirty="0">
                <a:solidFill>
                  <a:prstClr val="black"/>
                </a:solidFill>
                <a:latin typeface="+mj-lt"/>
              </a:rPr>
              <a:t>population statistique</a:t>
            </a:r>
          </a:p>
        </p:txBody>
      </p:sp>
    </p:spTree>
    <p:extLst>
      <p:ext uri="{BB962C8B-B14F-4D97-AF65-F5344CB8AC3E}">
        <p14:creationId xmlns:p14="http://schemas.microsoft.com/office/powerpoint/2010/main" val="288127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43</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2 : </a:t>
            </a:r>
            <a:r>
              <a:rPr lang="fr-FR" sz="2800" dirty="0">
                <a:solidFill>
                  <a:prstClr val="black"/>
                </a:solidFill>
                <a:latin typeface="+mj-lt"/>
              </a:rPr>
              <a:t>veut-on savoir si chaque éolienne crée une perturbation ou si un parc éolien crée une perturbation?</a:t>
            </a:r>
          </a:p>
        </p:txBody>
      </p:sp>
      <p:sp>
        <p:nvSpPr>
          <p:cNvPr id="3" name="ZoneTexte 2">
            <a:extLst>
              <a:ext uri="{FF2B5EF4-FFF2-40B4-BE49-F238E27FC236}">
                <a16:creationId xmlns:a16="http://schemas.microsoft.com/office/drawing/2014/main" id="{ED49B36E-FEE3-EA6C-F23B-19B2650B7393}"/>
              </a:ext>
            </a:extLst>
          </p:cNvPr>
          <p:cNvSpPr txBox="1"/>
          <p:nvPr/>
        </p:nvSpPr>
        <p:spPr>
          <a:xfrm>
            <a:off x="34094" y="2708471"/>
            <a:ext cx="9128915" cy="2246769"/>
          </a:xfrm>
          <a:prstGeom prst="rect">
            <a:avLst/>
          </a:prstGeom>
          <a:noFill/>
          <a:ln>
            <a:noFill/>
          </a:ln>
        </p:spPr>
        <p:txBody>
          <a:bodyPr wrap="square" rtlCol="0">
            <a:spAutoFit/>
          </a:bodyPr>
          <a:lstStyle/>
          <a:p>
            <a:pPr algn="ctr"/>
            <a:r>
              <a:rPr lang="fr-FR" sz="2800" dirty="0">
                <a:solidFill>
                  <a:prstClr val="black"/>
                </a:solidFill>
                <a:latin typeface="+mj-lt"/>
              </a:rPr>
              <a:t>Je dois définir la résolution pertinente pour ma réponse</a:t>
            </a:r>
          </a:p>
          <a:p>
            <a:pPr algn="ctr"/>
            <a:endParaRPr lang="fr-FR" sz="2800" b="1" dirty="0">
              <a:solidFill>
                <a:prstClr val="black"/>
              </a:solidFill>
              <a:latin typeface="+mj-lt"/>
            </a:endParaRPr>
          </a:p>
          <a:p>
            <a:pPr algn="ctr"/>
            <a:r>
              <a:rPr lang="fr-FR" sz="2800" i="1" dirty="0">
                <a:solidFill>
                  <a:prstClr val="black"/>
                </a:solidFill>
                <a:latin typeface="+mj-lt"/>
              </a:rPr>
              <a:t>- un parc éolien?</a:t>
            </a:r>
          </a:p>
          <a:p>
            <a:pPr algn="ctr"/>
            <a:r>
              <a:rPr lang="fr-FR" sz="2800" i="1" dirty="0">
                <a:solidFill>
                  <a:prstClr val="black"/>
                </a:solidFill>
                <a:latin typeface="+mj-lt"/>
              </a:rPr>
              <a:t>- une éolienne?</a:t>
            </a:r>
          </a:p>
          <a:p>
            <a:pPr algn="ctr"/>
            <a:r>
              <a:rPr lang="fr-FR" sz="2800" i="1" dirty="0">
                <a:solidFill>
                  <a:prstClr val="black"/>
                </a:solidFill>
                <a:latin typeface="+mj-lt"/>
              </a:rPr>
              <a:t>- des lots d’éoliennes dans un parc?</a:t>
            </a:r>
          </a:p>
        </p:txBody>
      </p:sp>
    </p:spTree>
    <p:extLst>
      <p:ext uri="{BB962C8B-B14F-4D97-AF65-F5344CB8AC3E}">
        <p14:creationId xmlns:p14="http://schemas.microsoft.com/office/powerpoint/2010/main" val="132890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44</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2 : </a:t>
            </a:r>
            <a:r>
              <a:rPr lang="fr-FR" sz="2800" dirty="0">
                <a:solidFill>
                  <a:prstClr val="black"/>
                </a:solidFill>
                <a:latin typeface="+mj-lt"/>
              </a:rPr>
              <a:t>veut-on savoir si chaque éolienne crée une perturbation ou si un parc éolien crée une perturbation?</a:t>
            </a:r>
          </a:p>
        </p:txBody>
      </p:sp>
      <p:sp>
        <p:nvSpPr>
          <p:cNvPr id="2" name="ZoneTexte 1">
            <a:extLst>
              <a:ext uri="{FF2B5EF4-FFF2-40B4-BE49-F238E27FC236}">
                <a16:creationId xmlns:a16="http://schemas.microsoft.com/office/drawing/2014/main" id="{2FF64E0E-767B-B5C4-1B86-4A8E4578BCFE}"/>
              </a:ext>
            </a:extLst>
          </p:cNvPr>
          <p:cNvSpPr txBox="1"/>
          <p:nvPr/>
        </p:nvSpPr>
        <p:spPr>
          <a:xfrm>
            <a:off x="327601" y="2662172"/>
            <a:ext cx="8488798" cy="1384995"/>
          </a:xfrm>
          <a:prstGeom prst="rect">
            <a:avLst/>
          </a:prstGeom>
          <a:noFill/>
          <a:ln>
            <a:noFill/>
          </a:ln>
        </p:spPr>
        <p:txBody>
          <a:bodyPr wrap="square" rtlCol="0">
            <a:spAutoFit/>
          </a:bodyPr>
          <a:lstStyle/>
          <a:p>
            <a:pPr algn="ctr"/>
            <a:r>
              <a:rPr lang="fr-FR" sz="2800" i="1" dirty="0">
                <a:solidFill>
                  <a:prstClr val="black"/>
                </a:solidFill>
                <a:latin typeface="+mj-lt"/>
              </a:rPr>
              <a:t>Je pense que s’il y a une perturbation, elle va surtout s’observer entre parcs, car les éoliennes d’un même parc sont généralement similaires entre elles</a:t>
            </a:r>
          </a:p>
        </p:txBody>
      </p:sp>
      <p:sp>
        <p:nvSpPr>
          <p:cNvPr id="3" name="ZoneTexte 2">
            <a:extLst>
              <a:ext uri="{FF2B5EF4-FFF2-40B4-BE49-F238E27FC236}">
                <a16:creationId xmlns:a16="http://schemas.microsoft.com/office/drawing/2014/main" id="{31E976EC-D454-D7BE-6E5A-60B28BD5FEF8}"/>
              </a:ext>
            </a:extLst>
          </p:cNvPr>
          <p:cNvSpPr txBox="1"/>
          <p:nvPr/>
        </p:nvSpPr>
        <p:spPr>
          <a:xfrm>
            <a:off x="327601" y="5153474"/>
            <a:ext cx="8488798" cy="523220"/>
          </a:xfrm>
          <a:prstGeom prst="rect">
            <a:avLst/>
          </a:prstGeom>
          <a:noFill/>
          <a:ln>
            <a:noFill/>
          </a:ln>
        </p:spPr>
        <p:txBody>
          <a:bodyPr wrap="square" rtlCol="0">
            <a:spAutoFit/>
          </a:bodyPr>
          <a:lstStyle/>
          <a:p>
            <a:pPr algn="ctr"/>
            <a:r>
              <a:rPr lang="fr-FR" sz="2800" dirty="0">
                <a:solidFill>
                  <a:prstClr val="black"/>
                </a:solidFill>
                <a:latin typeface="+mj-lt"/>
              </a:rPr>
              <a:t>Le parc éolien est mon </a:t>
            </a:r>
            <a:r>
              <a:rPr lang="fr-FR" sz="2800" b="1" u="sng" dirty="0">
                <a:solidFill>
                  <a:prstClr val="black"/>
                </a:solidFill>
                <a:latin typeface="+mj-lt"/>
              </a:rPr>
              <a:t>individu statistique</a:t>
            </a:r>
          </a:p>
        </p:txBody>
      </p:sp>
    </p:spTree>
    <p:extLst>
      <p:ext uri="{BB962C8B-B14F-4D97-AF65-F5344CB8AC3E}">
        <p14:creationId xmlns:p14="http://schemas.microsoft.com/office/powerpoint/2010/main" val="3012467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45</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3 : </a:t>
            </a:r>
            <a:r>
              <a:rPr lang="fr-FR" sz="2800" dirty="0">
                <a:solidFill>
                  <a:prstClr val="black"/>
                </a:solidFill>
                <a:latin typeface="+mj-lt"/>
              </a:rPr>
              <a:t>à partir de quel critère peut-on dire que les éoliennes créent une « perturbation »?</a:t>
            </a:r>
          </a:p>
        </p:txBody>
      </p:sp>
      <p:sp>
        <p:nvSpPr>
          <p:cNvPr id="2" name="ZoneTexte 1">
            <a:extLst>
              <a:ext uri="{FF2B5EF4-FFF2-40B4-BE49-F238E27FC236}">
                <a16:creationId xmlns:a16="http://schemas.microsoft.com/office/drawing/2014/main" id="{0D2B0812-AA68-4345-4070-7F086BEEA28B}"/>
              </a:ext>
            </a:extLst>
          </p:cNvPr>
          <p:cNvSpPr txBox="1"/>
          <p:nvPr/>
        </p:nvSpPr>
        <p:spPr>
          <a:xfrm>
            <a:off x="34094" y="2708471"/>
            <a:ext cx="9128915" cy="2246769"/>
          </a:xfrm>
          <a:prstGeom prst="rect">
            <a:avLst/>
          </a:prstGeom>
          <a:noFill/>
          <a:ln>
            <a:noFill/>
          </a:ln>
        </p:spPr>
        <p:txBody>
          <a:bodyPr wrap="square" rtlCol="0">
            <a:spAutoFit/>
          </a:bodyPr>
          <a:lstStyle/>
          <a:p>
            <a:pPr algn="ctr"/>
            <a:r>
              <a:rPr lang="fr-FR" sz="2800" dirty="0">
                <a:solidFill>
                  <a:prstClr val="black"/>
                </a:solidFill>
                <a:latin typeface="+mj-lt"/>
              </a:rPr>
              <a:t>Je dois choisir le critère sur lequel va se fonder ma réponse : </a:t>
            </a:r>
          </a:p>
          <a:p>
            <a:pPr algn="ctr"/>
            <a:endParaRPr lang="fr-FR" sz="2800" b="1" dirty="0">
              <a:solidFill>
                <a:prstClr val="black"/>
              </a:solidFill>
              <a:latin typeface="+mj-lt"/>
            </a:endParaRPr>
          </a:p>
          <a:p>
            <a:pPr algn="ctr"/>
            <a:r>
              <a:rPr lang="fr-FR" sz="2800" i="1" dirty="0">
                <a:solidFill>
                  <a:prstClr val="black"/>
                </a:solidFill>
                <a:latin typeface="+mj-lt"/>
              </a:rPr>
              <a:t>- l’observation d’une mortalité aviaire?</a:t>
            </a:r>
          </a:p>
          <a:p>
            <a:pPr algn="ctr"/>
            <a:r>
              <a:rPr lang="fr-FR" sz="2800" i="1" dirty="0">
                <a:solidFill>
                  <a:prstClr val="black"/>
                </a:solidFill>
                <a:latin typeface="+mj-lt"/>
              </a:rPr>
              <a:t>- des trajectoires d’oiseaux? </a:t>
            </a:r>
          </a:p>
          <a:p>
            <a:pPr algn="ctr"/>
            <a:r>
              <a:rPr lang="fr-FR" sz="2800" i="1" dirty="0">
                <a:solidFill>
                  <a:prstClr val="black"/>
                </a:solidFill>
                <a:latin typeface="+mj-lt"/>
              </a:rPr>
              <a:t>- des effectifs d’oiseaux en pêche?</a:t>
            </a:r>
          </a:p>
        </p:txBody>
      </p:sp>
    </p:spTree>
    <p:extLst>
      <p:ext uri="{BB962C8B-B14F-4D97-AF65-F5344CB8AC3E}">
        <p14:creationId xmlns:p14="http://schemas.microsoft.com/office/powerpoint/2010/main" val="165239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46</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3 : </a:t>
            </a:r>
            <a:r>
              <a:rPr lang="fr-FR" sz="2800" dirty="0">
                <a:solidFill>
                  <a:prstClr val="black"/>
                </a:solidFill>
                <a:latin typeface="+mj-lt"/>
              </a:rPr>
              <a:t>à partir de quel critère peut-on dire que les éoliennes créent une « perturbation »?</a:t>
            </a:r>
          </a:p>
        </p:txBody>
      </p:sp>
      <p:sp>
        <p:nvSpPr>
          <p:cNvPr id="2" name="ZoneTexte 1">
            <a:extLst>
              <a:ext uri="{FF2B5EF4-FFF2-40B4-BE49-F238E27FC236}">
                <a16:creationId xmlns:a16="http://schemas.microsoft.com/office/drawing/2014/main" id="{0D2B0812-AA68-4345-4070-7F086BEEA28B}"/>
              </a:ext>
            </a:extLst>
          </p:cNvPr>
          <p:cNvSpPr txBox="1"/>
          <p:nvPr/>
        </p:nvSpPr>
        <p:spPr>
          <a:xfrm>
            <a:off x="34094" y="2916815"/>
            <a:ext cx="9128915" cy="1384995"/>
          </a:xfrm>
          <a:prstGeom prst="rect">
            <a:avLst/>
          </a:prstGeom>
          <a:noFill/>
          <a:ln>
            <a:noFill/>
          </a:ln>
        </p:spPr>
        <p:txBody>
          <a:bodyPr wrap="square" rtlCol="0">
            <a:spAutoFit/>
          </a:bodyPr>
          <a:lstStyle/>
          <a:p>
            <a:pPr algn="ctr"/>
            <a:r>
              <a:rPr lang="fr-FR" sz="2800" i="1" dirty="0">
                <a:solidFill>
                  <a:prstClr val="black"/>
                </a:solidFill>
                <a:latin typeface="+mj-lt"/>
              </a:rPr>
              <a:t>Au regard des contraintes du milieu marin et du cadre réglementaire, je décide que ma réponse va se baser sur des directions de vol d’oiseaux</a:t>
            </a:r>
          </a:p>
        </p:txBody>
      </p:sp>
      <p:sp>
        <p:nvSpPr>
          <p:cNvPr id="3" name="ZoneTexte 2">
            <a:extLst>
              <a:ext uri="{FF2B5EF4-FFF2-40B4-BE49-F238E27FC236}">
                <a16:creationId xmlns:a16="http://schemas.microsoft.com/office/drawing/2014/main" id="{7830D6A9-E662-8AD3-4805-0A526F73E94D}"/>
              </a:ext>
            </a:extLst>
          </p:cNvPr>
          <p:cNvSpPr txBox="1"/>
          <p:nvPr/>
        </p:nvSpPr>
        <p:spPr>
          <a:xfrm>
            <a:off x="327601" y="5153474"/>
            <a:ext cx="8488798" cy="523220"/>
          </a:xfrm>
          <a:prstGeom prst="rect">
            <a:avLst/>
          </a:prstGeom>
          <a:noFill/>
          <a:ln>
            <a:noFill/>
          </a:ln>
        </p:spPr>
        <p:txBody>
          <a:bodyPr wrap="square" rtlCol="0">
            <a:spAutoFit/>
          </a:bodyPr>
          <a:lstStyle/>
          <a:p>
            <a:pPr algn="ctr"/>
            <a:r>
              <a:rPr lang="fr-FR" sz="2800" dirty="0">
                <a:solidFill>
                  <a:prstClr val="black"/>
                </a:solidFill>
                <a:latin typeface="+mj-lt"/>
              </a:rPr>
              <a:t>La direction de vol est la </a:t>
            </a:r>
            <a:r>
              <a:rPr lang="fr-FR" sz="2800" b="1" u="sng" dirty="0">
                <a:solidFill>
                  <a:prstClr val="black"/>
                </a:solidFill>
                <a:latin typeface="+mj-lt"/>
              </a:rPr>
              <a:t>mesure</a:t>
            </a:r>
          </a:p>
        </p:txBody>
      </p:sp>
    </p:spTree>
    <p:extLst>
      <p:ext uri="{BB962C8B-B14F-4D97-AF65-F5344CB8AC3E}">
        <p14:creationId xmlns:p14="http://schemas.microsoft.com/office/powerpoint/2010/main" val="701430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47</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4 : </a:t>
            </a:r>
            <a:r>
              <a:rPr lang="fr-FR" sz="2800" dirty="0">
                <a:solidFill>
                  <a:prstClr val="black"/>
                </a:solidFill>
                <a:latin typeface="+mj-lt"/>
              </a:rPr>
              <a:t>par rapport à quelle référence puis-je dire que j’ai une perturbation?</a:t>
            </a:r>
          </a:p>
        </p:txBody>
      </p:sp>
      <p:sp>
        <p:nvSpPr>
          <p:cNvPr id="9" name="ZoneTexte 8">
            <a:extLst>
              <a:ext uri="{FF2B5EF4-FFF2-40B4-BE49-F238E27FC236}">
                <a16:creationId xmlns:a16="http://schemas.microsoft.com/office/drawing/2014/main" id="{94E2E5B5-909E-548B-9C9D-D91854129A39}"/>
              </a:ext>
            </a:extLst>
          </p:cNvPr>
          <p:cNvSpPr txBox="1"/>
          <p:nvPr/>
        </p:nvSpPr>
        <p:spPr>
          <a:xfrm>
            <a:off x="34094" y="2531707"/>
            <a:ext cx="9128915" cy="3108543"/>
          </a:xfrm>
          <a:prstGeom prst="rect">
            <a:avLst/>
          </a:prstGeom>
          <a:noFill/>
          <a:ln>
            <a:noFill/>
          </a:ln>
        </p:spPr>
        <p:txBody>
          <a:bodyPr wrap="square" rtlCol="0">
            <a:spAutoFit/>
          </a:bodyPr>
          <a:lstStyle/>
          <a:p>
            <a:pPr algn="ctr"/>
            <a:r>
              <a:rPr lang="fr-FR" sz="2800" dirty="0">
                <a:solidFill>
                  <a:prstClr val="black"/>
                </a:solidFill>
                <a:latin typeface="+mj-lt"/>
              </a:rPr>
              <a:t>Si je veux montrer une éventuelle perturbation, je dois définir la référence de ce qu’est un état non perturbé</a:t>
            </a:r>
          </a:p>
          <a:p>
            <a:pPr algn="ctr"/>
            <a:endParaRPr lang="fr-FR" sz="2800" b="1" dirty="0">
              <a:solidFill>
                <a:prstClr val="black"/>
              </a:solidFill>
              <a:latin typeface="+mj-lt"/>
            </a:endParaRPr>
          </a:p>
          <a:p>
            <a:pPr algn="ctr"/>
            <a:r>
              <a:rPr lang="fr-FR" sz="2800" i="1" dirty="0">
                <a:solidFill>
                  <a:prstClr val="black"/>
                </a:solidFill>
                <a:latin typeface="+mj-lt"/>
              </a:rPr>
              <a:t>- une zone avant l’implantation d’éoliennes par rapport à la même zone après? </a:t>
            </a:r>
          </a:p>
          <a:p>
            <a:pPr algn="ctr"/>
            <a:r>
              <a:rPr lang="fr-FR" sz="2800" i="1" dirty="0">
                <a:solidFill>
                  <a:prstClr val="black"/>
                </a:solidFill>
                <a:latin typeface="+mj-lt"/>
              </a:rPr>
              <a:t>- une zone sans éolienne adjacente au champ éolien?</a:t>
            </a:r>
          </a:p>
          <a:p>
            <a:pPr algn="ctr"/>
            <a:r>
              <a:rPr lang="fr-FR" sz="2800" i="1" dirty="0">
                <a:solidFill>
                  <a:prstClr val="black"/>
                </a:solidFill>
                <a:latin typeface="+mj-lt"/>
              </a:rPr>
              <a:t>- une zone sans éoliennes loin de tout champ éolien?</a:t>
            </a:r>
          </a:p>
        </p:txBody>
      </p:sp>
    </p:spTree>
    <p:extLst>
      <p:ext uri="{BB962C8B-B14F-4D97-AF65-F5344CB8AC3E}">
        <p14:creationId xmlns:p14="http://schemas.microsoft.com/office/powerpoint/2010/main" val="1031560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48</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4 : </a:t>
            </a:r>
            <a:r>
              <a:rPr lang="fr-FR" sz="2800" dirty="0">
                <a:solidFill>
                  <a:prstClr val="black"/>
                </a:solidFill>
                <a:latin typeface="+mj-lt"/>
              </a:rPr>
              <a:t>par rapport à quelle référence puis-je dire que j’ai une perturbation?</a:t>
            </a:r>
          </a:p>
        </p:txBody>
      </p:sp>
      <p:sp>
        <p:nvSpPr>
          <p:cNvPr id="2" name="ZoneTexte 1">
            <a:extLst>
              <a:ext uri="{FF2B5EF4-FFF2-40B4-BE49-F238E27FC236}">
                <a16:creationId xmlns:a16="http://schemas.microsoft.com/office/drawing/2014/main" id="{0D2B0812-AA68-4345-4070-7F086BEEA28B}"/>
              </a:ext>
            </a:extLst>
          </p:cNvPr>
          <p:cNvSpPr txBox="1"/>
          <p:nvPr/>
        </p:nvSpPr>
        <p:spPr>
          <a:xfrm>
            <a:off x="34094" y="2737428"/>
            <a:ext cx="9128915" cy="2677656"/>
          </a:xfrm>
          <a:prstGeom prst="rect">
            <a:avLst/>
          </a:prstGeom>
          <a:noFill/>
          <a:ln>
            <a:noFill/>
          </a:ln>
        </p:spPr>
        <p:txBody>
          <a:bodyPr wrap="square" rtlCol="0">
            <a:spAutoFit/>
          </a:bodyPr>
          <a:lstStyle/>
          <a:p>
            <a:pPr algn="ctr"/>
            <a:r>
              <a:rPr lang="fr-FR" sz="2800" i="1" dirty="0">
                <a:solidFill>
                  <a:prstClr val="black"/>
                </a:solidFill>
                <a:latin typeface="+mj-lt"/>
              </a:rPr>
              <a:t>Je n’ai pas la possibilité de retarder les projets éoliens pendant plusieurs années pour obtenir un état initial suffisant. Je crains qu’avec une zone sans éolienne immédiatement adjacente à un champ éolien, les oiseaux soient déjà perturbés. Je choisis donc de prendre des zones témoins à l’écart de tout champ éolien.</a:t>
            </a:r>
          </a:p>
        </p:txBody>
      </p:sp>
      <p:sp>
        <p:nvSpPr>
          <p:cNvPr id="3" name="ZoneTexte 2">
            <a:extLst>
              <a:ext uri="{FF2B5EF4-FFF2-40B4-BE49-F238E27FC236}">
                <a16:creationId xmlns:a16="http://schemas.microsoft.com/office/drawing/2014/main" id="{7830D6A9-E662-8AD3-4805-0A526F73E94D}"/>
              </a:ext>
            </a:extLst>
          </p:cNvPr>
          <p:cNvSpPr txBox="1"/>
          <p:nvPr/>
        </p:nvSpPr>
        <p:spPr>
          <a:xfrm>
            <a:off x="327601" y="5549767"/>
            <a:ext cx="8488798" cy="954107"/>
          </a:xfrm>
          <a:prstGeom prst="rect">
            <a:avLst/>
          </a:prstGeom>
          <a:noFill/>
          <a:ln>
            <a:noFill/>
          </a:ln>
        </p:spPr>
        <p:txBody>
          <a:bodyPr wrap="square" rtlCol="0">
            <a:spAutoFit/>
          </a:bodyPr>
          <a:lstStyle/>
          <a:p>
            <a:pPr algn="ctr"/>
            <a:r>
              <a:rPr lang="fr-FR" sz="2800" dirty="0">
                <a:solidFill>
                  <a:prstClr val="black"/>
                </a:solidFill>
                <a:latin typeface="+mj-lt"/>
              </a:rPr>
              <a:t>La qualification « champ éolien vs témoin » est la  </a:t>
            </a:r>
            <a:r>
              <a:rPr lang="fr-FR" sz="2800" b="1" u="sng" dirty="0">
                <a:solidFill>
                  <a:prstClr val="black"/>
                </a:solidFill>
                <a:latin typeface="+mj-lt"/>
              </a:rPr>
              <a:t>variation étudiée</a:t>
            </a:r>
          </a:p>
        </p:txBody>
      </p:sp>
    </p:spTree>
    <p:extLst>
      <p:ext uri="{BB962C8B-B14F-4D97-AF65-F5344CB8AC3E}">
        <p14:creationId xmlns:p14="http://schemas.microsoft.com/office/powerpoint/2010/main" val="3826487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49</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5 : </a:t>
            </a:r>
            <a:r>
              <a:rPr lang="fr-FR" sz="2800" dirty="0">
                <a:solidFill>
                  <a:prstClr val="black"/>
                </a:solidFill>
                <a:latin typeface="+mj-lt"/>
              </a:rPr>
              <a:t>comment évaluer une perturbation par rapport à une non-perturbation?</a:t>
            </a:r>
          </a:p>
        </p:txBody>
      </p:sp>
      <p:sp>
        <p:nvSpPr>
          <p:cNvPr id="2" name="ZoneTexte 1">
            <a:extLst>
              <a:ext uri="{FF2B5EF4-FFF2-40B4-BE49-F238E27FC236}">
                <a16:creationId xmlns:a16="http://schemas.microsoft.com/office/drawing/2014/main" id="{7EB2C484-23ED-78F8-0589-09811B600A91}"/>
              </a:ext>
            </a:extLst>
          </p:cNvPr>
          <p:cNvSpPr txBox="1"/>
          <p:nvPr/>
        </p:nvSpPr>
        <p:spPr>
          <a:xfrm>
            <a:off x="34094" y="2708471"/>
            <a:ext cx="9128915" cy="2677656"/>
          </a:xfrm>
          <a:prstGeom prst="rect">
            <a:avLst/>
          </a:prstGeom>
          <a:noFill/>
          <a:ln>
            <a:noFill/>
          </a:ln>
        </p:spPr>
        <p:txBody>
          <a:bodyPr wrap="square" rtlCol="0">
            <a:spAutoFit/>
          </a:bodyPr>
          <a:lstStyle/>
          <a:p>
            <a:pPr algn="ctr"/>
            <a:r>
              <a:rPr lang="fr-FR" sz="2800" dirty="0">
                <a:solidFill>
                  <a:prstClr val="black"/>
                </a:solidFill>
                <a:latin typeface="+mj-lt"/>
              </a:rPr>
              <a:t>Je dois choisir le moyen par lequel je vais quantifier la perturbation : </a:t>
            </a:r>
          </a:p>
          <a:p>
            <a:pPr algn="ctr"/>
            <a:endParaRPr lang="fr-FR" sz="2800" b="1" dirty="0">
              <a:solidFill>
                <a:prstClr val="black"/>
              </a:solidFill>
              <a:latin typeface="+mj-lt"/>
            </a:endParaRPr>
          </a:p>
          <a:p>
            <a:pPr algn="ctr"/>
            <a:r>
              <a:rPr lang="fr-FR" sz="2800" i="1" dirty="0">
                <a:solidFill>
                  <a:prstClr val="black"/>
                </a:solidFill>
                <a:latin typeface="+mj-lt"/>
              </a:rPr>
              <a:t>- une différence de trajectoires entre parcs éoliens et témoins?</a:t>
            </a:r>
          </a:p>
          <a:p>
            <a:pPr algn="ctr"/>
            <a:r>
              <a:rPr lang="fr-FR" sz="2800" i="1" dirty="0">
                <a:solidFill>
                  <a:prstClr val="black"/>
                </a:solidFill>
                <a:latin typeface="+mj-lt"/>
              </a:rPr>
              <a:t>- une variation graduelle de trajectoires avec le nombre d’éoliennes dans un parc?</a:t>
            </a:r>
          </a:p>
        </p:txBody>
      </p:sp>
    </p:spTree>
    <p:extLst>
      <p:ext uri="{BB962C8B-B14F-4D97-AF65-F5344CB8AC3E}">
        <p14:creationId xmlns:p14="http://schemas.microsoft.com/office/powerpoint/2010/main" val="1289438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D0EC71D-D54A-FE7D-3262-8237A3FAE450}"/>
              </a:ext>
            </a:extLst>
          </p:cNvPr>
          <p:cNvSpPr>
            <a:spLocks noGrp="1"/>
          </p:cNvSpPr>
          <p:nvPr>
            <p:ph type="sldNum" sz="quarter" idx="12"/>
          </p:nvPr>
        </p:nvSpPr>
        <p:spPr/>
        <p:txBody>
          <a:bodyPr/>
          <a:lstStyle/>
          <a:p>
            <a:fld id="{228B8149-0202-48DD-B0CD-6908EF5896EA}" type="slidenum">
              <a:rPr lang="fr-FR" smtClean="0"/>
              <a:t>5</a:t>
            </a:fld>
            <a:endParaRPr lang="fr-FR"/>
          </a:p>
        </p:txBody>
      </p:sp>
      <p:pic>
        <p:nvPicPr>
          <p:cNvPr id="6" name="Image 5">
            <a:extLst>
              <a:ext uri="{FF2B5EF4-FFF2-40B4-BE49-F238E27FC236}">
                <a16:creationId xmlns:a16="http://schemas.microsoft.com/office/drawing/2014/main" id="{E8430729-45CA-4E07-C0E5-56B76B450D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87635"/>
            <a:ext cx="9144000" cy="1399292"/>
          </a:xfrm>
          <a:prstGeom prst="rect">
            <a:avLst/>
          </a:prstGeom>
        </p:spPr>
      </p:pic>
      <p:sp>
        <p:nvSpPr>
          <p:cNvPr id="2" name="ZoneTexte 1">
            <a:extLst>
              <a:ext uri="{FF2B5EF4-FFF2-40B4-BE49-F238E27FC236}">
                <a16:creationId xmlns:a16="http://schemas.microsoft.com/office/drawing/2014/main" id="{DDB671AB-15C6-0785-AF8A-50669C6DD94F}"/>
              </a:ext>
            </a:extLst>
          </p:cNvPr>
          <p:cNvSpPr txBox="1"/>
          <p:nvPr/>
        </p:nvSpPr>
        <p:spPr>
          <a:xfrm>
            <a:off x="451412" y="2028813"/>
            <a:ext cx="8530541" cy="3785652"/>
          </a:xfrm>
          <a:prstGeom prst="rect">
            <a:avLst/>
          </a:prstGeom>
          <a:noFill/>
        </p:spPr>
        <p:txBody>
          <a:bodyPr wrap="square" rtlCol="0">
            <a:spAutoFit/>
          </a:bodyPr>
          <a:lstStyle/>
          <a:p>
            <a:r>
              <a:rPr lang="fr-FR" sz="2400" dirty="0">
                <a:latin typeface="+mj-lt"/>
              </a:rPr>
              <a:t>Les abondances sur ce site sont-elles élevées parce que l’habitat est optimal ou par manque d’alternatives?</a:t>
            </a:r>
          </a:p>
          <a:p>
            <a:endParaRPr lang="fr-FR" sz="2400" dirty="0">
              <a:latin typeface="+mj-lt"/>
            </a:endParaRPr>
          </a:p>
          <a:p>
            <a:r>
              <a:rPr lang="fr-FR" sz="2400" dirty="0">
                <a:latin typeface="+mj-lt"/>
              </a:rPr>
              <a:t>Des espèces qui diffèrent dans leurs préférences écologiques répondent-elles en synchronie ou indépendamment aux variations du milieu?</a:t>
            </a:r>
          </a:p>
          <a:p>
            <a:endParaRPr lang="fr-FR" sz="2400" dirty="0">
              <a:latin typeface="+mj-lt"/>
            </a:endParaRPr>
          </a:p>
          <a:p>
            <a:r>
              <a:rPr lang="fr-FR" sz="2400" dirty="0">
                <a:latin typeface="+mj-lt"/>
              </a:rPr>
              <a:t>Dans quelle mesure les réponses des espèces aux variations du milieu sont-elles dictées par la manière dont elles utilisent ces salins?</a:t>
            </a:r>
          </a:p>
        </p:txBody>
      </p:sp>
    </p:spTree>
    <p:extLst>
      <p:ext uri="{BB962C8B-B14F-4D97-AF65-F5344CB8AC3E}">
        <p14:creationId xmlns:p14="http://schemas.microsoft.com/office/powerpoint/2010/main" val="1112650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50</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6" name="ZoneTexte 5">
            <a:extLst>
              <a:ext uri="{FF2B5EF4-FFF2-40B4-BE49-F238E27FC236}">
                <a16:creationId xmlns:a16="http://schemas.microsoft.com/office/drawing/2014/main" id="{8B4E79A6-9DAD-8E89-C1F7-58727BB7DFF4}"/>
              </a:ext>
            </a:extLst>
          </p:cNvPr>
          <p:cNvSpPr txBox="1"/>
          <p:nvPr/>
        </p:nvSpPr>
        <p:spPr>
          <a:xfrm>
            <a:off x="327601" y="1387028"/>
            <a:ext cx="8488798" cy="954107"/>
          </a:xfrm>
          <a:prstGeom prst="rect">
            <a:avLst/>
          </a:prstGeom>
          <a:noFill/>
          <a:ln>
            <a:solidFill>
              <a:schemeClr val="tx1"/>
            </a:solidFill>
          </a:ln>
        </p:spPr>
        <p:txBody>
          <a:bodyPr wrap="square" rtlCol="0">
            <a:spAutoFit/>
          </a:bodyPr>
          <a:lstStyle/>
          <a:p>
            <a:pPr algn="ctr"/>
            <a:r>
              <a:rPr lang="fr-FR" sz="2800" b="1" dirty="0">
                <a:solidFill>
                  <a:prstClr val="black"/>
                </a:solidFill>
                <a:latin typeface="+mj-lt"/>
              </a:rPr>
              <a:t>Problème 5 : </a:t>
            </a:r>
            <a:r>
              <a:rPr lang="fr-FR" sz="2800" dirty="0">
                <a:solidFill>
                  <a:prstClr val="black"/>
                </a:solidFill>
                <a:latin typeface="+mj-lt"/>
              </a:rPr>
              <a:t>comment évaluer une perturbation par rapport à une non-perturbation?</a:t>
            </a:r>
          </a:p>
        </p:txBody>
      </p:sp>
      <p:sp>
        <p:nvSpPr>
          <p:cNvPr id="2" name="ZoneTexte 1">
            <a:extLst>
              <a:ext uri="{FF2B5EF4-FFF2-40B4-BE49-F238E27FC236}">
                <a16:creationId xmlns:a16="http://schemas.microsoft.com/office/drawing/2014/main" id="{7EB2C484-23ED-78F8-0589-09811B600A91}"/>
              </a:ext>
            </a:extLst>
          </p:cNvPr>
          <p:cNvSpPr txBox="1"/>
          <p:nvPr/>
        </p:nvSpPr>
        <p:spPr>
          <a:xfrm>
            <a:off x="34094" y="2708471"/>
            <a:ext cx="9128915" cy="1815882"/>
          </a:xfrm>
          <a:prstGeom prst="rect">
            <a:avLst/>
          </a:prstGeom>
          <a:noFill/>
          <a:ln>
            <a:noFill/>
          </a:ln>
        </p:spPr>
        <p:txBody>
          <a:bodyPr wrap="square" rtlCol="0">
            <a:spAutoFit/>
          </a:bodyPr>
          <a:lstStyle/>
          <a:p>
            <a:pPr algn="ctr"/>
            <a:r>
              <a:rPr lang="fr-FR" sz="2800" i="1" dirty="0">
                <a:solidFill>
                  <a:prstClr val="black"/>
                </a:solidFill>
                <a:latin typeface="+mj-lt"/>
              </a:rPr>
              <a:t>Je n’ai pas vraiment de raison de penser que la taille du parc éolien affecte la perturbation si elle existe : je vais donc rechercher une différence entre des zones avec et sans éoliennes</a:t>
            </a:r>
          </a:p>
        </p:txBody>
      </p:sp>
      <p:sp>
        <p:nvSpPr>
          <p:cNvPr id="3" name="ZoneTexte 2">
            <a:extLst>
              <a:ext uri="{FF2B5EF4-FFF2-40B4-BE49-F238E27FC236}">
                <a16:creationId xmlns:a16="http://schemas.microsoft.com/office/drawing/2014/main" id="{338B6CB5-282D-B34D-BF3E-31E736C8FC0E}"/>
              </a:ext>
            </a:extLst>
          </p:cNvPr>
          <p:cNvSpPr txBox="1"/>
          <p:nvPr/>
        </p:nvSpPr>
        <p:spPr>
          <a:xfrm>
            <a:off x="327601" y="5153474"/>
            <a:ext cx="8488798" cy="523220"/>
          </a:xfrm>
          <a:prstGeom prst="rect">
            <a:avLst/>
          </a:prstGeom>
          <a:noFill/>
          <a:ln>
            <a:noFill/>
          </a:ln>
        </p:spPr>
        <p:txBody>
          <a:bodyPr wrap="square" rtlCol="0">
            <a:spAutoFit/>
          </a:bodyPr>
          <a:lstStyle/>
          <a:p>
            <a:pPr algn="ctr"/>
            <a:r>
              <a:rPr lang="fr-FR" sz="2800" dirty="0">
                <a:solidFill>
                  <a:prstClr val="black"/>
                </a:solidFill>
                <a:latin typeface="+mj-lt"/>
              </a:rPr>
              <a:t>La différence est le </a:t>
            </a:r>
            <a:r>
              <a:rPr lang="fr-FR" sz="2800" b="1" u="sng" dirty="0">
                <a:solidFill>
                  <a:prstClr val="black"/>
                </a:solidFill>
                <a:latin typeface="+mj-lt"/>
              </a:rPr>
              <a:t>paramètre</a:t>
            </a:r>
            <a:r>
              <a:rPr lang="fr-FR" sz="2800" dirty="0">
                <a:solidFill>
                  <a:prstClr val="black"/>
                </a:solidFill>
                <a:latin typeface="+mj-lt"/>
              </a:rPr>
              <a:t> estimé</a:t>
            </a:r>
            <a:endParaRPr lang="fr-FR" sz="2800" b="1" u="sng" dirty="0">
              <a:solidFill>
                <a:prstClr val="black"/>
              </a:solidFill>
              <a:latin typeface="+mj-lt"/>
            </a:endParaRPr>
          </a:p>
        </p:txBody>
      </p:sp>
    </p:spTree>
    <p:extLst>
      <p:ext uri="{BB962C8B-B14F-4D97-AF65-F5344CB8AC3E}">
        <p14:creationId xmlns:p14="http://schemas.microsoft.com/office/powerpoint/2010/main" val="3113120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51</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7" name="ZoneTexte 6">
            <a:extLst>
              <a:ext uri="{FF2B5EF4-FFF2-40B4-BE49-F238E27FC236}">
                <a16:creationId xmlns:a16="http://schemas.microsoft.com/office/drawing/2014/main" id="{0A2858D0-F4FE-338D-D31B-928ABC6F9AB1}"/>
              </a:ext>
            </a:extLst>
          </p:cNvPr>
          <p:cNvSpPr txBox="1"/>
          <p:nvPr/>
        </p:nvSpPr>
        <p:spPr>
          <a:xfrm>
            <a:off x="26552" y="1452400"/>
            <a:ext cx="8488798" cy="954107"/>
          </a:xfrm>
          <a:prstGeom prst="rect">
            <a:avLst/>
          </a:prstGeom>
          <a:noFill/>
          <a:ln>
            <a:noFill/>
          </a:ln>
        </p:spPr>
        <p:txBody>
          <a:bodyPr wrap="square" rtlCol="0">
            <a:spAutoFit/>
          </a:bodyPr>
          <a:lstStyle/>
          <a:p>
            <a:r>
              <a:rPr lang="fr-FR" sz="2800" b="1" u="sng" dirty="0">
                <a:solidFill>
                  <a:prstClr val="black"/>
                </a:solidFill>
                <a:latin typeface="+mj-lt"/>
              </a:rPr>
              <a:t>population statistique</a:t>
            </a:r>
          </a:p>
          <a:p>
            <a:r>
              <a:rPr lang="fr-FR" sz="2800" i="1" dirty="0">
                <a:solidFill>
                  <a:prstClr val="black"/>
                </a:solidFill>
                <a:latin typeface="+mj-lt"/>
              </a:rPr>
              <a:t>Les parcs éoliens de la Manche et de la Mer du Nord</a:t>
            </a:r>
            <a:endParaRPr lang="fr-FR" sz="2800" b="1" i="1" u="sng" dirty="0">
              <a:solidFill>
                <a:prstClr val="black"/>
              </a:solidFill>
              <a:latin typeface="+mj-lt"/>
            </a:endParaRPr>
          </a:p>
        </p:txBody>
      </p:sp>
      <p:sp>
        <p:nvSpPr>
          <p:cNvPr id="8" name="ZoneTexte 7">
            <a:extLst>
              <a:ext uri="{FF2B5EF4-FFF2-40B4-BE49-F238E27FC236}">
                <a16:creationId xmlns:a16="http://schemas.microsoft.com/office/drawing/2014/main" id="{6F1E216F-204E-F680-7A03-6340BAB53557}"/>
              </a:ext>
            </a:extLst>
          </p:cNvPr>
          <p:cNvSpPr txBox="1"/>
          <p:nvPr/>
        </p:nvSpPr>
        <p:spPr>
          <a:xfrm>
            <a:off x="26552" y="2474893"/>
            <a:ext cx="8488798" cy="954107"/>
          </a:xfrm>
          <a:prstGeom prst="rect">
            <a:avLst/>
          </a:prstGeom>
          <a:noFill/>
          <a:ln>
            <a:noFill/>
          </a:ln>
        </p:spPr>
        <p:txBody>
          <a:bodyPr wrap="square" rtlCol="0">
            <a:spAutoFit/>
          </a:bodyPr>
          <a:lstStyle/>
          <a:p>
            <a:r>
              <a:rPr lang="fr-FR" sz="2800" b="1" u="sng" dirty="0">
                <a:solidFill>
                  <a:prstClr val="black"/>
                </a:solidFill>
                <a:latin typeface="+mj-lt"/>
              </a:rPr>
              <a:t>individu statistique</a:t>
            </a:r>
          </a:p>
          <a:p>
            <a:r>
              <a:rPr lang="fr-FR" sz="2800" i="1" dirty="0">
                <a:solidFill>
                  <a:prstClr val="black"/>
                </a:solidFill>
                <a:latin typeface="+mj-lt"/>
              </a:rPr>
              <a:t>Le parc éolien</a:t>
            </a:r>
            <a:endParaRPr lang="fr-FR" sz="2800" b="1" i="1" u="sng" dirty="0">
              <a:solidFill>
                <a:prstClr val="black"/>
              </a:solidFill>
              <a:latin typeface="+mj-lt"/>
            </a:endParaRPr>
          </a:p>
        </p:txBody>
      </p:sp>
      <p:sp>
        <p:nvSpPr>
          <p:cNvPr id="9" name="ZoneTexte 8">
            <a:extLst>
              <a:ext uri="{FF2B5EF4-FFF2-40B4-BE49-F238E27FC236}">
                <a16:creationId xmlns:a16="http://schemas.microsoft.com/office/drawing/2014/main" id="{471CBBFE-FAF9-5C73-8332-64C907A323AD}"/>
              </a:ext>
            </a:extLst>
          </p:cNvPr>
          <p:cNvSpPr txBox="1"/>
          <p:nvPr/>
        </p:nvSpPr>
        <p:spPr>
          <a:xfrm>
            <a:off x="107682" y="3497386"/>
            <a:ext cx="8488798" cy="954107"/>
          </a:xfrm>
          <a:prstGeom prst="rect">
            <a:avLst/>
          </a:prstGeom>
          <a:noFill/>
          <a:ln>
            <a:noFill/>
          </a:ln>
        </p:spPr>
        <p:txBody>
          <a:bodyPr wrap="square" rtlCol="0">
            <a:spAutoFit/>
          </a:bodyPr>
          <a:lstStyle/>
          <a:p>
            <a:r>
              <a:rPr lang="fr-FR" sz="2800" b="1" u="sng" dirty="0">
                <a:solidFill>
                  <a:prstClr val="black"/>
                </a:solidFill>
                <a:latin typeface="+mj-lt"/>
              </a:rPr>
              <a:t>mesure</a:t>
            </a:r>
          </a:p>
          <a:p>
            <a:r>
              <a:rPr lang="fr-FR" sz="2800" i="1" dirty="0">
                <a:solidFill>
                  <a:prstClr val="black"/>
                </a:solidFill>
                <a:latin typeface="+mj-lt"/>
              </a:rPr>
              <a:t>La direction de vol</a:t>
            </a:r>
            <a:endParaRPr lang="fr-FR" sz="2800" b="1" i="1" u="sng" dirty="0">
              <a:solidFill>
                <a:prstClr val="black"/>
              </a:solidFill>
              <a:latin typeface="+mj-lt"/>
            </a:endParaRPr>
          </a:p>
        </p:txBody>
      </p:sp>
      <p:sp>
        <p:nvSpPr>
          <p:cNvPr id="10" name="ZoneTexte 9">
            <a:extLst>
              <a:ext uri="{FF2B5EF4-FFF2-40B4-BE49-F238E27FC236}">
                <a16:creationId xmlns:a16="http://schemas.microsoft.com/office/drawing/2014/main" id="{C37CF957-A6AB-E588-DA7F-3ABD1CAADE18}"/>
              </a:ext>
            </a:extLst>
          </p:cNvPr>
          <p:cNvSpPr txBox="1"/>
          <p:nvPr/>
        </p:nvSpPr>
        <p:spPr>
          <a:xfrm>
            <a:off x="107682" y="5608203"/>
            <a:ext cx="8488798" cy="954107"/>
          </a:xfrm>
          <a:prstGeom prst="rect">
            <a:avLst/>
          </a:prstGeom>
          <a:noFill/>
          <a:ln>
            <a:noFill/>
          </a:ln>
        </p:spPr>
        <p:txBody>
          <a:bodyPr wrap="square" rtlCol="0">
            <a:spAutoFit/>
          </a:bodyPr>
          <a:lstStyle/>
          <a:p>
            <a:r>
              <a:rPr lang="fr-FR" sz="2800" b="1" u="sng" dirty="0">
                <a:solidFill>
                  <a:prstClr val="black"/>
                </a:solidFill>
                <a:latin typeface="+mj-lt"/>
              </a:rPr>
              <a:t>paramètre</a:t>
            </a:r>
            <a:r>
              <a:rPr lang="fr-FR" sz="2800" u="sng" dirty="0">
                <a:solidFill>
                  <a:prstClr val="black"/>
                </a:solidFill>
                <a:latin typeface="+mj-lt"/>
              </a:rPr>
              <a:t> </a:t>
            </a:r>
            <a:r>
              <a:rPr lang="fr-FR" sz="2800" b="1" u="sng" dirty="0">
                <a:solidFill>
                  <a:prstClr val="black"/>
                </a:solidFill>
                <a:latin typeface="+mj-lt"/>
              </a:rPr>
              <a:t>estimé</a:t>
            </a:r>
          </a:p>
          <a:p>
            <a:r>
              <a:rPr lang="fr-FR" sz="2800" i="1" dirty="0">
                <a:solidFill>
                  <a:prstClr val="black"/>
                </a:solidFill>
                <a:latin typeface="+mj-lt"/>
              </a:rPr>
              <a:t>Un niveau de différence parc / témoin</a:t>
            </a:r>
            <a:endParaRPr lang="fr-FR" sz="2800" b="1" i="1" u="sng" dirty="0">
              <a:solidFill>
                <a:prstClr val="black"/>
              </a:solidFill>
              <a:latin typeface="+mj-lt"/>
            </a:endParaRPr>
          </a:p>
        </p:txBody>
      </p:sp>
      <p:sp>
        <p:nvSpPr>
          <p:cNvPr id="11" name="ZoneTexte 10">
            <a:extLst>
              <a:ext uri="{FF2B5EF4-FFF2-40B4-BE49-F238E27FC236}">
                <a16:creationId xmlns:a16="http://schemas.microsoft.com/office/drawing/2014/main" id="{8A2E6635-EA52-AF2A-6757-87C206BFAB54}"/>
              </a:ext>
            </a:extLst>
          </p:cNvPr>
          <p:cNvSpPr txBox="1"/>
          <p:nvPr/>
        </p:nvSpPr>
        <p:spPr>
          <a:xfrm>
            <a:off x="107682" y="4545166"/>
            <a:ext cx="8488798" cy="954107"/>
          </a:xfrm>
          <a:prstGeom prst="rect">
            <a:avLst/>
          </a:prstGeom>
          <a:noFill/>
          <a:ln>
            <a:noFill/>
          </a:ln>
        </p:spPr>
        <p:txBody>
          <a:bodyPr wrap="square" rtlCol="0">
            <a:spAutoFit/>
          </a:bodyPr>
          <a:lstStyle/>
          <a:p>
            <a:r>
              <a:rPr lang="fr-FR" sz="2800" b="1" u="sng" dirty="0">
                <a:solidFill>
                  <a:prstClr val="black"/>
                </a:solidFill>
                <a:latin typeface="+mj-lt"/>
              </a:rPr>
              <a:t>variation étudiée</a:t>
            </a:r>
          </a:p>
          <a:p>
            <a:r>
              <a:rPr lang="fr-FR" sz="2800" i="1" dirty="0">
                <a:solidFill>
                  <a:prstClr val="black"/>
                </a:solidFill>
                <a:latin typeface="+mj-lt"/>
              </a:rPr>
              <a:t>Champ éolien / zone témoin</a:t>
            </a:r>
            <a:endParaRPr lang="fr-FR" sz="2800" b="1" i="1" u="sng" dirty="0">
              <a:solidFill>
                <a:prstClr val="black"/>
              </a:solidFill>
              <a:latin typeface="+mj-lt"/>
            </a:endParaRPr>
          </a:p>
        </p:txBody>
      </p:sp>
    </p:spTree>
    <p:extLst>
      <p:ext uri="{BB962C8B-B14F-4D97-AF65-F5344CB8AC3E}">
        <p14:creationId xmlns:p14="http://schemas.microsoft.com/office/powerpoint/2010/main" val="3684804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52</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9" name="ZoneTexte 8">
            <a:extLst>
              <a:ext uri="{FF2B5EF4-FFF2-40B4-BE49-F238E27FC236}">
                <a16:creationId xmlns:a16="http://schemas.microsoft.com/office/drawing/2014/main" id="{471CBBFE-FAF9-5C73-8332-64C907A323AD}"/>
              </a:ext>
            </a:extLst>
          </p:cNvPr>
          <p:cNvSpPr txBox="1"/>
          <p:nvPr/>
        </p:nvSpPr>
        <p:spPr>
          <a:xfrm>
            <a:off x="327601" y="2621426"/>
            <a:ext cx="8488798" cy="1384995"/>
          </a:xfrm>
          <a:prstGeom prst="rect">
            <a:avLst/>
          </a:prstGeom>
          <a:noFill/>
          <a:ln>
            <a:noFill/>
          </a:ln>
        </p:spPr>
        <p:txBody>
          <a:bodyPr wrap="square" rtlCol="0">
            <a:spAutoFit/>
          </a:bodyPr>
          <a:lstStyle/>
          <a:p>
            <a:r>
              <a:rPr lang="fr-FR" sz="2800" i="1" dirty="0">
                <a:solidFill>
                  <a:schemeClr val="accent4">
                    <a:lumMod val="75000"/>
                  </a:schemeClr>
                </a:solidFill>
                <a:latin typeface="+mj-lt"/>
              </a:rPr>
              <a:t>La direction de vol </a:t>
            </a:r>
            <a:r>
              <a:rPr lang="fr-FR" sz="2800" i="1" dirty="0">
                <a:solidFill>
                  <a:prstClr val="black"/>
                </a:solidFill>
                <a:latin typeface="+mj-lt"/>
              </a:rPr>
              <a:t>des oiseaux en mer </a:t>
            </a:r>
            <a:r>
              <a:rPr lang="fr-FR" sz="2800" i="1" dirty="0">
                <a:solidFill>
                  <a:schemeClr val="accent5">
                    <a:lumMod val="60000"/>
                    <a:lumOff val="40000"/>
                  </a:schemeClr>
                </a:solidFill>
                <a:latin typeface="+mj-lt"/>
              </a:rPr>
              <a:t>diffère-t-elle </a:t>
            </a:r>
            <a:r>
              <a:rPr lang="fr-FR" sz="2800" i="1" dirty="0">
                <a:solidFill>
                  <a:prstClr val="black"/>
                </a:solidFill>
                <a:latin typeface="+mj-lt"/>
              </a:rPr>
              <a:t>entre </a:t>
            </a:r>
            <a:r>
              <a:rPr lang="fr-FR" sz="2800" i="1" dirty="0">
                <a:solidFill>
                  <a:schemeClr val="accent5">
                    <a:lumMod val="50000"/>
                  </a:schemeClr>
                </a:solidFill>
                <a:latin typeface="+mj-lt"/>
              </a:rPr>
              <a:t>parcs éoliens</a:t>
            </a:r>
            <a:r>
              <a:rPr lang="fr-FR" sz="2800" i="1" dirty="0">
                <a:solidFill>
                  <a:prstClr val="black"/>
                </a:solidFill>
                <a:latin typeface="+mj-lt"/>
              </a:rPr>
              <a:t> et </a:t>
            </a:r>
            <a:r>
              <a:rPr lang="fr-FR" sz="2800" i="1" dirty="0">
                <a:solidFill>
                  <a:schemeClr val="accent2">
                    <a:lumMod val="75000"/>
                  </a:schemeClr>
                </a:solidFill>
                <a:latin typeface="+mj-lt"/>
              </a:rPr>
              <a:t>zones marines sans éoliennes </a:t>
            </a:r>
            <a:r>
              <a:rPr lang="fr-FR" sz="2800" i="1" dirty="0">
                <a:solidFill>
                  <a:srgbClr val="7030A0"/>
                </a:solidFill>
                <a:latin typeface="+mj-lt"/>
              </a:rPr>
              <a:t>dans le secteur de la Manche – Mer du Nord</a:t>
            </a:r>
            <a:r>
              <a:rPr lang="fr-FR" sz="2800" i="1" dirty="0">
                <a:solidFill>
                  <a:prstClr val="black"/>
                </a:solidFill>
                <a:latin typeface="+mj-lt"/>
              </a:rPr>
              <a:t>?</a:t>
            </a:r>
            <a:endParaRPr lang="fr-FR" sz="2800" b="1" i="1" u="sng" dirty="0">
              <a:solidFill>
                <a:prstClr val="black"/>
              </a:solidFill>
              <a:latin typeface="+mj-lt"/>
            </a:endParaRPr>
          </a:p>
        </p:txBody>
      </p:sp>
      <p:sp>
        <p:nvSpPr>
          <p:cNvPr id="6" name="ZoneTexte 5">
            <a:extLst>
              <a:ext uri="{FF2B5EF4-FFF2-40B4-BE49-F238E27FC236}">
                <a16:creationId xmlns:a16="http://schemas.microsoft.com/office/drawing/2014/main" id="{ABEDC945-C72F-2231-FD0A-79638AE62B32}"/>
              </a:ext>
            </a:extLst>
          </p:cNvPr>
          <p:cNvSpPr txBox="1"/>
          <p:nvPr/>
        </p:nvSpPr>
        <p:spPr>
          <a:xfrm>
            <a:off x="593711" y="1452400"/>
            <a:ext cx="2994440" cy="461665"/>
          </a:xfrm>
          <a:prstGeom prst="rect">
            <a:avLst/>
          </a:prstGeom>
          <a:noFill/>
          <a:ln>
            <a:noFill/>
          </a:ln>
        </p:spPr>
        <p:txBody>
          <a:bodyPr wrap="square" rtlCol="0">
            <a:spAutoFit/>
          </a:bodyPr>
          <a:lstStyle/>
          <a:p>
            <a:r>
              <a:rPr lang="fr-FR" sz="2400" b="1" u="sng" dirty="0">
                <a:solidFill>
                  <a:srgbClr val="7030A0"/>
                </a:solidFill>
                <a:latin typeface="+mj-lt"/>
              </a:rPr>
              <a:t>population statistique</a:t>
            </a:r>
          </a:p>
        </p:txBody>
      </p:sp>
      <p:sp>
        <p:nvSpPr>
          <p:cNvPr id="11" name="ZoneTexte 10">
            <a:extLst>
              <a:ext uri="{FF2B5EF4-FFF2-40B4-BE49-F238E27FC236}">
                <a16:creationId xmlns:a16="http://schemas.microsoft.com/office/drawing/2014/main" id="{0C0DCD1E-9FFF-82BF-08AA-65CD483C7C51}"/>
              </a:ext>
            </a:extLst>
          </p:cNvPr>
          <p:cNvSpPr txBox="1"/>
          <p:nvPr/>
        </p:nvSpPr>
        <p:spPr>
          <a:xfrm>
            <a:off x="5826097" y="1466224"/>
            <a:ext cx="2569579" cy="461665"/>
          </a:xfrm>
          <a:prstGeom prst="rect">
            <a:avLst/>
          </a:prstGeom>
          <a:noFill/>
          <a:ln>
            <a:noFill/>
          </a:ln>
        </p:spPr>
        <p:txBody>
          <a:bodyPr wrap="square" rtlCol="0">
            <a:spAutoFit/>
          </a:bodyPr>
          <a:lstStyle/>
          <a:p>
            <a:r>
              <a:rPr lang="fr-FR" sz="2400" b="1" u="sng" dirty="0">
                <a:solidFill>
                  <a:schemeClr val="accent5">
                    <a:lumMod val="50000"/>
                  </a:schemeClr>
                </a:solidFill>
                <a:latin typeface="+mj-lt"/>
              </a:rPr>
              <a:t>individu statistique</a:t>
            </a:r>
          </a:p>
        </p:txBody>
      </p:sp>
      <p:sp>
        <p:nvSpPr>
          <p:cNvPr id="12" name="ZoneTexte 11">
            <a:extLst>
              <a:ext uri="{FF2B5EF4-FFF2-40B4-BE49-F238E27FC236}">
                <a16:creationId xmlns:a16="http://schemas.microsoft.com/office/drawing/2014/main" id="{870E74FA-048D-4F11-7201-63FC9C3202E3}"/>
              </a:ext>
            </a:extLst>
          </p:cNvPr>
          <p:cNvSpPr txBox="1"/>
          <p:nvPr/>
        </p:nvSpPr>
        <p:spPr>
          <a:xfrm>
            <a:off x="2961203" y="2061497"/>
            <a:ext cx="1478156" cy="461665"/>
          </a:xfrm>
          <a:prstGeom prst="rect">
            <a:avLst/>
          </a:prstGeom>
          <a:noFill/>
          <a:ln>
            <a:noFill/>
          </a:ln>
        </p:spPr>
        <p:txBody>
          <a:bodyPr wrap="square" rtlCol="0">
            <a:spAutoFit/>
          </a:bodyPr>
          <a:lstStyle/>
          <a:p>
            <a:r>
              <a:rPr lang="fr-FR" sz="2400" b="1" u="sng" dirty="0">
                <a:solidFill>
                  <a:schemeClr val="accent4">
                    <a:lumMod val="75000"/>
                  </a:schemeClr>
                </a:solidFill>
                <a:latin typeface="+mj-lt"/>
              </a:rPr>
              <a:t>mesure</a:t>
            </a:r>
          </a:p>
        </p:txBody>
      </p:sp>
      <p:sp>
        <p:nvSpPr>
          <p:cNvPr id="13" name="ZoneTexte 12">
            <a:extLst>
              <a:ext uri="{FF2B5EF4-FFF2-40B4-BE49-F238E27FC236}">
                <a16:creationId xmlns:a16="http://schemas.microsoft.com/office/drawing/2014/main" id="{CABCF44F-782A-D007-C0F5-B907E0A452EB}"/>
              </a:ext>
            </a:extLst>
          </p:cNvPr>
          <p:cNvSpPr txBox="1"/>
          <p:nvPr/>
        </p:nvSpPr>
        <p:spPr>
          <a:xfrm>
            <a:off x="3437680" y="1460659"/>
            <a:ext cx="2388417" cy="461665"/>
          </a:xfrm>
          <a:prstGeom prst="rect">
            <a:avLst/>
          </a:prstGeom>
          <a:noFill/>
          <a:ln>
            <a:noFill/>
          </a:ln>
        </p:spPr>
        <p:txBody>
          <a:bodyPr wrap="square" rtlCol="0">
            <a:spAutoFit/>
          </a:bodyPr>
          <a:lstStyle/>
          <a:p>
            <a:r>
              <a:rPr lang="fr-FR" sz="2400" b="1" u="sng" dirty="0">
                <a:solidFill>
                  <a:schemeClr val="accent5">
                    <a:lumMod val="60000"/>
                    <a:lumOff val="40000"/>
                  </a:schemeClr>
                </a:solidFill>
                <a:latin typeface="+mj-lt"/>
              </a:rPr>
              <a:t>paramètre</a:t>
            </a:r>
            <a:r>
              <a:rPr lang="fr-FR" sz="2400" u="sng" dirty="0">
                <a:solidFill>
                  <a:schemeClr val="accent5">
                    <a:lumMod val="60000"/>
                    <a:lumOff val="40000"/>
                  </a:schemeClr>
                </a:solidFill>
                <a:latin typeface="+mj-lt"/>
              </a:rPr>
              <a:t> </a:t>
            </a:r>
            <a:r>
              <a:rPr lang="fr-FR" sz="2400" b="1" u="sng" dirty="0">
                <a:solidFill>
                  <a:schemeClr val="accent5">
                    <a:lumMod val="60000"/>
                    <a:lumOff val="40000"/>
                  </a:schemeClr>
                </a:solidFill>
                <a:latin typeface="+mj-lt"/>
              </a:rPr>
              <a:t>estimé</a:t>
            </a:r>
          </a:p>
        </p:txBody>
      </p:sp>
      <p:sp>
        <p:nvSpPr>
          <p:cNvPr id="14" name="ZoneTexte 13">
            <a:extLst>
              <a:ext uri="{FF2B5EF4-FFF2-40B4-BE49-F238E27FC236}">
                <a16:creationId xmlns:a16="http://schemas.microsoft.com/office/drawing/2014/main" id="{AEAECA18-FAD3-41D6-85EA-64BF806346FC}"/>
              </a:ext>
            </a:extLst>
          </p:cNvPr>
          <p:cNvSpPr txBox="1"/>
          <p:nvPr/>
        </p:nvSpPr>
        <p:spPr>
          <a:xfrm>
            <a:off x="4779620" y="2036913"/>
            <a:ext cx="2569579" cy="461665"/>
          </a:xfrm>
          <a:prstGeom prst="rect">
            <a:avLst/>
          </a:prstGeom>
          <a:noFill/>
          <a:ln>
            <a:noFill/>
          </a:ln>
        </p:spPr>
        <p:txBody>
          <a:bodyPr wrap="square" rtlCol="0">
            <a:spAutoFit/>
          </a:bodyPr>
          <a:lstStyle/>
          <a:p>
            <a:r>
              <a:rPr lang="fr-FR" sz="2400" b="1" u="sng" dirty="0">
                <a:solidFill>
                  <a:schemeClr val="accent2">
                    <a:lumMod val="75000"/>
                  </a:schemeClr>
                </a:solidFill>
                <a:latin typeface="+mj-lt"/>
              </a:rPr>
              <a:t>variation étudiée</a:t>
            </a:r>
          </a:p>
        </p:txBody>
      </p:sp>
    </p:spTree>
    <p:extLst>
      <p:ext uri="{BB962C8B-B14F-4D97-AF65-F5344CB8AC3E}">
        <p14:creationId xmlns:p14="http://schemas.microsoft.com/office/powerpoint/2010/main" val="4115339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53</a:t>
            </a:fld>
            <a:endParaRPr lang="fr-FR"/>
          </a:p>
        </p:txBody>
      </p:sp>
      <p:sp>
        <p:nvSpPr>
          <p:cNvPr id="5" name="ZoneTexte 4">
            <a:extLst>
              <a:ext uri="{FF2B5EF4-FFF2-40B4-BE49-F238E27FC236}">
                <a16:creationId xmlns:a16="http://schemas.microsoft.com/office/drawing/2014/main" id="{1506B601-D389-878B-0CEA-026D6CDFC84F}"/>
              </a:ext>
            </a:extLst>
          </p:cNvPr>
          <p:cNvSpPr txBox="1"/>
          <p:nvPr/>
        </p:nvSpPr>
        <p:spPr>
          <a:xfrm>
            <a:off x="681755" y="295690"/>
            <a:ext cx="7833595" cy="954107"/>
          </a:xfrm>
          <a:prstGeom prst="rect">
            <a:avLst/>
          </a:prstGeom>
          <a:noFill/>
        </p:spPr>
        <p:txBody>
          <a:bodyPr wrap="square" rtlCol="0">
            <a:spAutoFit/>
          </a:bodyPr>
          <a:lstStyle/>
          <a:p>
            <a:pPr algn="ctr"/>
            <a:r>
              <a:rPr lang="fr-FR" sz="2800" cap="small" dirty="0">
                <a:solidFill>
                  <a:prstClr val="black"/>
                </a:solidFill>
                <a:latin typeface="+mj-lt"/>
              </a:rPr>
              <a:t>Je veux savoir à quel point les éoliennes en mer perturbent l’avifaune</a:t>
            </a:r>
          </a:p>
        </p:txBody>
      </p:sp>
      <p:sp>
        <p:nvSpPr>
          <p:cNvPr id="9" name="ZoneTexte 8">
            <a:extLst>
              <a:ext uri="{FF2B5EF4-FFF2-40B4-BE49-F238E27FC236}">
                <a16:creationId xmlns:a16="http://schemas.microsoft.com/office/drawing/2014/main" id="{471CBBFE-FAF9-5C73-8332-64C907A323AD}"/>
              </a:ext>
            </a:extLst>
          </p:cNvPr>
          <p:cNvSpPr txBox="1"/>
          <p:nvPr/>
        </p:nvSpPr>
        <p:spPr>
          <a:xfrm>
            <a:off x="327601" y="2621426"/>
            <a:ext cx="8488798" cy="1384995"/>
          </a:xfrm>
          <a:prstGeom prst="rect">
            <a:avLst/>
          </a:prstGeom>
          <a:noFill/>
          <a:ln>
            <a:noFill/>
          </a:ln>
        </p:spPr>
        <p:txBody>
          <a:bodyPr wrap="square" rtlCol="0">
            <a:spAutoFit/>
          </a:bodyPr>
          <a:lstStyle/>
          <a:p>
            <a:r>
              <a:rPr lang="fr-FR" sz="2800" i="1" dirty="0">
                <a:solidFill>
                  <a:schemeClr val="accent4">
                    <a:lumMod val="75000"/>
                  </a:schemeClr>
                </a:solidFill>
                <a:latin typeface="+mj-lt"/>
              </a:rPr>
              <a:t>La direction de vol </a:t>
            </a:r>
            <a:r>
              <a:rPr lang="fr-FR" sz="2800" i="1" dirty="0">
                <a:solidFill>
                  <a:prstClr val="black"/>
                </a:solidFill>
                <a:latin typeface="+mj-lt"/>
              </a:rPr>
              <a:t>des oiseaux en mer </a:t>
            </a:r>
            <a:r>
              <a:rPr lang="fr-FR" sz="2800" i="1" dirty="0">
                <a:solidFill>
                  <a:schemeClr val="accent5">
                    <a:lumMod val="60000"/>
                    <a:lumOff val="40000"/>
                  </a:schemeClr>
                </a:solidFill>
                <a:latin typeface="+mj-lt"/>
              </a:rPr>
              <a:t>diffère-t-elle </a:t>
            </a:r>
            <a:r>
              <a:rPr lang="fr-FR" sz="2800" i="1" dirty="0">
                <a:solidFill>
                  <a:prstClr val="black"/>
                </a:solidFill>
                <a:latin typeface="+mj-lt"/>
              </a:rPr>
              <a:t>entre </a:t>
            </a:r>
            <a:r>
              <a:rPr lang="fr-FR" sz="2800" i="1" dirty="0">
                <a:solidFill>
                  <a:schemeClr val="accent5">
                    <a:lumMod val="50000"/>
                  </a:schemeClr>
                </a:solidFill>
                <a:latin typeface="+mj-lt"/>
              </a:rPr>
              <a:t>parcs éoliens</a:t>
            </a:r>
            <a:r>
              <a:rPr lang="fr-FR" sz="2800" i="1" dirty="0">
                <a:solidFill>
                  <a:prstClr val="black"/>
                </a:solidFill>
                <a:latin typeface="+mj-lt"/>
              </a:rPr>
              <a:t> et </a:t>
            </a:r>
            <a:r>
              <a:rPr lang="fr-FR" sz="2800" i="1" dirty="0">
                <a:solidFill>
                  <a:schemeClr val="accent2">
                    <a:lumMod val="75000"/>
                  </a:schemeClr>
                </a:solidFill>
                <a:latin typeface="+mj-lt"/>
              </a:rPr>
              <a:t>zones marines sans éoliennes </a:t>
            </a:r>
            <a:r>
              <a:rPr lang="fr-FR" sz="2800" i="1" dirty="0">
                <a:solidFill>
                  <a:srgbClr val="7030A0"/>
                </a:solidFill>
                <a:latin typeface="+mj-lt"/>
              </a:rPr>
              <a:t>dans le secteur de la Manche – Mer du Nord</a:t>
            </a:r>
            <a:r>
              <a:rPr lang="fr-FR" sz="2800" i="1" dirty="0">
                <a:solidFill>
                  <a:prstClr val="black"/>
                </a:solidFill>
                <a:latin typeface="+mj-lt"/>
              </a:rPr>
              <a:t>?</a:t>
            </a:r>
            <a:endParaRPr lang="fr-FR" sz="2800" b="1" i="1" u="sng" dirty="0">
              <a:solidFill>
                <a:prstClr val="black"/>
              </a:solidFill>
              <a:latin typeface="+mj-lt"/>
            </a:endParaRPr>
          </a:p>
        </p:txBody>
      </p:sp>
      <p:sp>
        <p:nvSpPr>
          <p:cNvPr id="6" name="ZoneTexte 5">
            <a:extLst>
              <a:ext uri="{FF2B5EF4-FFF2-40B4-BE49-F238E27FC236}">
                <a16:creationId xmlns:a16="http://schemas.microsoft.com/office/drawing/2014/main" id="{ABEDC945-C72F-2231-FD0A-79638AE62B32}"/>
              </a:ext>
            </a:extLst>
          </p:cNvPr>
          <p:cNvSpPr txBox="1"/>
          <p:nvPr/>
        </p:nvSpPr>
        <p:spPr>
          <a:xfrm>
            <a:off x="593711" y="1452400"/>
            <a:ext cx="2994440" cy="461665"/>
          </a:xfrm>
          <a:prstGeom prst="rect">
            <a:avLst/>
          </a:prstGeom>
          <a:noFill/>
          <a:ln>
            <a:noFill/>
          </a:ln>
        </p:spPr>
        <p:txBody>
          <a:bodyPr wrap="square" rtlCol="0">
            <a:spAutoFit/>
          </a:bodyPr>
          <a:lstStyle/>
          <a:p>
            <a:r>
              <a:rPr lang="fr-FR" sz="2400" b="1" u="sng" dirty="0">
                <a:solidFill>
                  <a:srgbClr val="7030A0"/>
                </a:solidFill>
                <a:latin typeface="+mj-lt"/>
              </a:rPr>
              <a:t>population statistique</a:t>
            </a:r>
          </a:p>
        </p:txBody>
      </p:sp>
      <p:sp>
        <p:nvSpPr>
          <p:cNvPr id="11" name="ZoneTexte 10">
            <a:extLst>
              <a:ext uri="{FF2B5EF4-FFF2-40B4-BE49-F238E27FC236}">
                <a16:creationId xmlns:a16="http://schemas.microsoft.com/office/drawing/2014/main" id="{0C0DCD1E-9FFF-82BF-08AA-65CD483C7C51}"/>
              </a:ext>
            </a:extLst>
          </p:cNvPr>
          <p:cNvSpPr txBox="1"/>
          <p:nvPr/>
        </p:nvSpPr>
        <p:spPr>
          <a:xfrm>
            <a:off x="5826097" y="1466224"/>
            <a:ext cx="2569579" cy="461665"/>
          </a:xfrm>
          <a:prstGeom prst="rect">
            <a:avLst/>
          </a:prstGeom>
          <a:noFill/>
          <a:ln>
            <a:noFill/>
          </a:ln>
        </p:spPr>
        <p:txBody>
          <a:bodyPr wrap="square" rtlCol="0">
            <a:spAutoFit/>
          </a:bodyPr>
          <a:lstStyle/>
          <a:p>
            <a:r>
              <a:rPr lang="fr-FR" sz="2400" b="1" u="sng" dirty="0">
                <a:solidFill>
                  <a:schemeClr val="accent5">
                    <a:lumMod val="50000"/>
                  </a:schemeClr>
                </a:solidFill>
                <a:latin typeface="+mj-lt"/>
              </a:rPr>
              <a:t>individu statistique</a:t>
            </a:r>
          </a:p>
        </p:txBody>
      </p:sp>
      <p:sp>
        <p:nvSpPr>
          <p:cNvPr id="12" name="ZoneTexte 11">
            <a:extLst>
              <a:ext uri="{FF2B5EF4-FFF2-40B4-BE49-F238E27FC236}">
                <a16:creationId xmlns:a16="http://schemas.microsoft.com/office/drawing/2014/main" id="{870E74FA-048D-4F11-7201-63FC9C3202E3}"/>
              </a:ext>
            </a:extLst>
          </p:cNvPr>
          <p:cNvSpPr txBox="1"/>
          <p:nvPr/>
        </p:nvSpPr>
        <p:spPr>
          <a:xfrm>
            <a:off x="2961203" y="2061497"/>
            <a:ext cx="1478156" cy="461665"/>
          </a:xfrm>
          <a:prstGeom prst="rect">
            <a:avLst/>
          </a:prstGeom>
          <a:noFill/>
          <a:ln>
            <a:noFill/>
          </a:ln>
        </p:spPr>
        <p:txBody>
          <a:bodyPr wrap="square" rtlCol="0">
            <a:spAutoFit/>
          </a:bodyPr>
          <a:lstStyle/>
          <a:p>
            <a:r>
              <a:rPr lang="fr-FR" sz="2400" b="1" u="sng" dirty="0">
                <a:solidFill>
                  <a:schemeClr val="accent4">
                    <a:lumMod val="75000"/>
                  </a:schemeClr>
                </a:solidFill>
                <a:latin typeface="+mj-lt"/>
              </a:rPr>
              <a:t>mesure</a:t>
            </a:r>
          </a:p>
        </p:txBody>
      </p:sp>
      <p:sp>
        <p:nvSpPr>
          <p:cNvPr id="13" name="ZoneTexte 12">
            <a:extLst>
              <a:ext uri="{FF2B5EF4-FFF2-40B4-BE49-F238E27FC236}">
                <a16:creationId xmlns:a16="http://schemas.microsoft.com/office/drawing/2014/main" id="{CABCF44F-782A-D007-C0F5-B907E0A452EB}"/>
              </a:ext>
            </a:extLst>
          </p:cNvPr>
          <p:cNvSpPr txBox="1"/>
          <p:nvPr/>
        </p:nvSpPr>
        <p:spPr>
          <a:xfrm>
            <a:off x="3437680" y="1460659"/>
            <a:ext cx="2388417" cy="461665"/>
          </a:xfrm>
          <a:prstGeom prst="rect">
            <a:avLst/>
          </a:prstGeom>
          <a:noFill/>
          <a:ln>
            <a:noFill/>
          </a:ln>
        </p:spPr>
        <p:txBody>
          <a:bodyPr wrap="square" rtlCol="0">
            <a:spAutoFit/>
          </a:bodyPr>
          <a:lstStyle/>
          <a:p>
            <a:r>
              <a:rPr lang="fr-FR" sz="2400" b="1" u="sng" dirty="0">
                <a:solidFill>
                  <a:schemeClr val="accent5">
                    <a:lumMod val="60000"/>
                    <a:lumOff val="40000"/>
                  </a:schemeClr>
                </a:solidFill>
                <a:latin typeface="+mj-lt"/>
              </a:rPr>
              <a:t>paramètre</a:t>
            </a:r>
            <a:r>
              <a:rPr lang="fr-FR" sz="2400" u="sng" dirty="0">
                <a:solidFill>
                  <a:schemeClr val="accent5">
                    <a:lumMod val="60000"/>
                    <a:lumOff val="40000"/>
                  </a:schemeClr>
                </a:solidFill>
                <a:latin typeface="+mj-lt"/>
              </a:rPr>
              <a:t> </a:t>
            </a:r>
            <a:r>
              <a:rPr lang="fr-FR" sz="2400" b="1" u="sng" dirty="0">
                <a:solidFill>
                  <a:schemeClr val="accent5">
                    <a:lumMod val="60000"/>
                    <a:lumOff val="40000"/>
                  </a:schemeClr>
                </a:solidFill>
                <a:latin typeface="+mj-lt"/>
              </a:rPr>
              <a:t>estimé</a:t>
            </a:r>
          </a:p>
        </p:txBody>
      </p:sp>
      <p:sp>
        <p:nvSpPr>
          <p:cNvPr id="14" name="ZoneTexte 13">
            <a:extLst>
              <a:ext uri="{FF2B5EF4-FFF2-40B4-BE49-F238E27FC236}">
                <a16:creationId xmlns:a16="http://schemas.microsoft.com/office/drawing/2014/main" id="{AEAECA18-FAD3-41D6-85EA-64BF806346FC}"/>
              </a:ext>
            </a:extLst>
          </p:cNvPr>
          <p:cNvSpPr txBox="1"/>
          <p:nvPr/>
        </p:nvSpPr>
        <p:spPr>
          <a:xfrm>
            <a:off x="4779620" y="2036913"/>
            <a:ext cx="2569579" cy="461665"/>
          </a:xfrm>
          <a:prstGeom prst="rect">
            <a:avLst/>
          </a:prstGeom>
          <a:noFill/>
          <a:ln>
            <a:noFill/>
          </a:ln>
        </p:spPr>
        <p:txBody>
          <a:bodyPr wrap="square" rtlCol="0">
            <a:spAutoFit/>
          </a:bodyPr>
          <a:lstStyle/>
          <a:p>
            <a:r>
              <a:rPr lang="fr-FR" sz="2400" b="1" u="sng" dirty="0">
                <a:solidFill>
                  <a:schemeClr val="accent2">
                    <a:lumMod val="75000"/>
                  </a:schemeClr>
                </a:solidFill>
                <a:latin typeface="+mj-lt"/>
              </a:rPr>
              <a:t>variation étudiée</a:t>
            </a:r>
          </a:p>
        </p:txBody>
      </p:sp>
      <p:sp>
        <p:nvSpPr>
          <p:cNvPr id="2" name="ZoneTexte 1">
            <a:extLst>
              <a:ext uri="{FF2B5EF4-FFF2-40B4-BE49-F238E27FC236}">
                <a16:creationId xmlns:a16="http://schemas.microsoft.com/office/drawing/2014/main" id="{2152DA43-4539-2243-1EB8-AF9670A7ED9A}"/>
              </a:ext>
            </a:extLst>
          </p:cNvPr>
          <p:cNvSpPr txBox="1"/>
          <p:nvPr/>
        </p:nvSpPr>
        <p:spPr>
          <a:xfrm>
            <a:off x="387489" y="4371454"/>
            <a:ext cx="8488798" cy="2246769"/>
          </a:xfrm>
          <a:prstGeom prst="rect">
            <a:avLst/>
          </a:prstGeom>
          <a:noFill/>
          <a:ln>
            <a:noFill/>
          </a:ln>
        </p:spPr>
        <p:txBody>
          <a:bodyPr wrap="square" rtlCol="0">
            <a:spAutoFit/>
          </a:bodyPr>
          <a:lstStyle/>
          <a:p>
            <a:r>
              <a:rPr lang="fr-FR" sz="2800" dirty="0">
                <a:solidFill>
                  <a:prstClr val="black"/>
                </a:solidFill>
                <a:latin typeface="+mj-lt"/>
              </a:rPr>
              <a:t>A partir de cette question, je peux </a:t>
            </a:r>
          </a:p>
          <a:p>
            <a:r>
              <a:rPr lang="fr-FR" sz="2800" dirty="0">
                <a:solidFill>
                  <a:prstClr val="black"/>
                </a:solidFill>
                <a:latin typeface="+mj-lt"/>
              </a:rPr>
              <a:t>- dérouler les 6 étapes d’un raisonnement statistique : hypothèse, prédiction, essais, évaluation,  inférence, réponse;</a:t>
            </a:r>
          </a:p>
          <a:p>
            <a:r>
              <a:rPr lang="fr-FR" sz="2800" dirty="0">
                <a:solidFill>
                  <a:prstClr val="black"/>
                </a:solidFill>
                <a:latin typeface="+mj-lt"/>
              </a:rPr>
              <a:t>- délimiter le cadre de validité de ma réponse</a:t>
            </a:r>
          </a:p>
        </p:txBody>
      </p:sp>
    </p:spTree>
    <p:extLst>
      <p:ext uri="{BB962C8B-B14F-4D97-AF65-F5344CB8AC3E}">
        <p14:creationId xmlns:p14="http://schemas.microsoft.com/office/powerpoint/2010/main" val="3302806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D5DFE3F-59CF-EE4C-4BF5-BB1EC264E8E7}"/>
              </a:ext>
            </a:extLst>
          </p:cNvPr>
          <p:cNvSpPr>
            <a:spLocks noGrp="1"/>
          </p:cNvSpPr>
          <p:nvPr>
            <p:ph type="sldNum" sz="quarter" idx="12"/>
          </p:nvPr>
        </p:nvSpPr>
        <p:spPr/>
        <p:txBody>
          <a:bodyPr/>
          <a:lstStyle/>
          <a:p>
            <a:fld id="{228B8149-0202-48DD-B0CD-6908EF5896EA}" type="slidenum">
              <a:rPr lang="fr-FR" smtClean="0"/>
              <a:t>54</a:t>
            </a:fld>
            <a:endParaRPr lang="fr-FR"/>
          </a:p>
        </p:txBody>
      </p:sp>
      <p:sp>
        <p:nvSpPr>
          <p:cNvPr id="6" name="ZoneTexte 5">
            <a:extLst>
              <a:ext uri="{FF2B5EF4-FFF2-40B4-BE49-F238E27FC236}">
                <a16:creationId xmlns:a16="http://schemas.microsoft.com/office/drawing/2014/main" id="{ABEDC945-C72F-2231-FD0A-79638AE62B32}"/>
              </a:ext>
            </a:extLst>
          </p:cNvPr>
          <p:cNvSpPr txBox="1"/>
          <p:nvPr/>
        </p:nvSpPr>
        <p:spPr>
          <a:xfrm>
            <a:off x="616861" y="2146881"/>
            <a:ext cx="2994440" cy="461665"/>
          </a:xfrm>
          <a:prstGeom prst="rect">
            <a:avLst/>
          </a:prstGeom>
          <a:noFill/>
          <a:ln>
            <a:noFill/>
          </a:ln>
        </p:spPr>
        <p:txBody>
          <a:bodyPr wrap="square" rtlCol="0">
            <a:spAutoFit/>
          </a:bodyPr>
          <a:lstStyle/>
          <a:p>
            <a:r>
              <a:rPr lang="fr-FR" sz="2400" b="1" u="sng" dirty="0">
                <a:solidFill>
                  <a:srgbClr val="7030A0"/>
                </a:solidFill>
                <a:latin typeface="+mj-lt"/>
              </a:rPr>
              <a:t>population statistique</a:t>
            </a:r>
          </a:p>
        </p:txBody>
      </p:sp>
      <p:sp>
        <p:nvSpPr>
          <p:cNvPr id="11" name="ZoneTexte 10">
            <a:extLst>
              <a:ext uri="{FF2B5EF4-FFF2-40B4-BE49-F238E27FC236}">
                <a16:creationId xmlns:a16="http://schemas.microsoft.com/office/drawing/2014/main" id="{0C0DCD1E-9FFF-82BF-08AA-65CD483C7C51}"/>
              </a:ext>
            </a:extLst>
          </p:cNvPr>
          <p:cNvSpPr txBox="1"/>
          <p:nvPr/>
        </p:nvSpPr>
        <p:spPr>
          <a:xfrm>
            <a:off x="5849247" y="2160705"/>
            <a:ext cx="2569579" cy="461665"/>
          </a:xfrm>
          <a:prstGeom prst="rect">
            <a:avLst/>
          </a:prstGeom>
          <a:noFill/>
          <a:ln>
            <a:noFill/>
          </a:ln>
        </p:spPr>
        <p:txBody>
          <a:bodyPr wrap="square" rtlCol="0">
            <a:spAutoFit/>
          </a:bodyPr>
          <a:lstStyle/>
          <a:p>
            <a:r>
              <a:rPr lang="fr-FR" sz="2400" b="1" u="sng" dirty="0">
                <a:solidFill>
                  <a:schemeClr val="accent5">
                    <a:lumMod val="50000"/>
                  </a:schemeClr>
                </a:solidFill>
                <a:latin typeface="+mj-lt"/>
              </a:rPr>
              <a:t>individu statistique</a:t>
            </a:r>
          </a:p>
        </p:txBody>
      </p:sp>
      <p:sp>
        <p:nvSpPr>
          <p:cNvPr id="12" name="ZoneTexte 11">
            <a:extLst>
              <a:ext uri="{FF2B5EF4-FFF2-40B4-BE49-F238E27FC236}">
                <a16:creationId xmlns:a16="http://schemas.microsoft.com/office/drawing/2014/main" id="{870E74FA-048D-4F11-7201-63FC9C3202E3}"/>
              </a:ext>
            </a:extLst>
          </p:cNvPr>
          <p:cNvSpPr txBox="1"/>
          <p:nvPr/>
        </p:nvSpPr>
        <p:spPr>
          <a:xfrm>
            <a:off x="2984353" y="2755978"/>
            <a:ext cx="1478156" cy="461665"/>
          </a:xfrm>
          <a:prstGeom prst="rect">
            <a:avLst/>
          </a:prstGeom>
          <a:noFill/>
          <a:ln>
            <a:noFill/>
          </a:ln>
        </p:spPr>
        <p:txBody>
          <a:bodyPr wrap="square" rtlCol="0">
            <a:spAutoFit/>
          </a:bodyPr>
          <a:lstStyle/>
          <a:p>
            <a:r>
              <a:rPr lang="fr-FR" sz="2400" b="1" u="sng" dirty="0">
                <a:solidFill>
                  <a:schemeClr val="accent4">
                    <a:lumMod val="75000"/>
                  </a:schemeClr>
                </a:solidFill>
                <a:latin typeface="+mj-lt"/>
              </a:rPr>
              <a:t>mesure</a:t>
            </a:r>
          </a:p>
        </p:txBody>
      </p:sp>
      <p:sp>
        <p:nvSpPr>
          <p:cNvPr id="13" name="ZoneTexte 12">
            <a:extLst>
              <a:ext uri="{FF2B5EF4-FFF2-40B4-BE49-F238E27FC236}">
                <a16:creationId xmlns:a16="http://schemas.microsoft.com/office/drawing/2014/main" id="{CABCF44F-782A-D007-C0F5-B907E0A452EB}"/>
              </a:ext>
            </a:extLst>
          </p:cNvPr>
          <p:cNvSpPr txBox="1"/>
          <p:nvPr/>
        </p:nvSpPr>
        <p:spPr>
          <a:xfrm>
            <a:off x="3460830" y="2155140"/>
            <a:ext cx="2388417" cy="461665"/>
          </a:xfrm>
          <a:prstGeom prst="rect">
            <a:avLst/>
          </a:prstGeom>
          <a:noFill/>
          <a:ln>
            <a:noFill/>
          </a:ln>
        </p:spPr>
        <p:txBody>
          <a:bodyPr wrap="square" rtlCol="0">
            <a:spAutoFit/>
          </a:bodyPr>
          <a:lstStyle/>
          <a:p>
            <a:r>
              <a:rPr lang="fr-FR" sz="2400" b="1" u="sng" dirty="0">
                <a:solidFill>
                  <a:schemeClr val="accent5">
                    <a:lumMod val="60000"/>
                    <a:lumOff val="40000"/>
                  </a:schemeClr>
                </a:solidFill>
                <a:latin typeface="+mj-lt"/>
              </a:rPr>
              <a:t>paramètre</a:t>
            </a:r>
            <a:r>
              <a:rPr lang="fr-FR" sz="2400" u="sng" dirty="0">
                <a:solidFill>
                  <a:schemeClr val="accent5">
                    <a:lumMod val="60000"/>
                    <a:lumOff val="40000"/>
                  </a:schemeClr>
                </a:solidFill>
                <a:latin typeface="+mj-lt"/>
              </a:rPr>
              <a:t> </a:t>
            </a:r>
            <a:r>
              <a:rPr lang="fr-FR" sz="2400" b="1" u="sng" dirty="0">
                <a:solidFill>
                  <a:schemeClr val="accent5">
                    <a:lumMod val="60000"/>
                    <a:lumOff val="40000"/>
                  </a:schemeClr>
                </a:solidFill>
                <a:latin typeface="+mj-lt"/>
              </a:rPr>
              <a:t>estimé</a:t>
            </a:r>
          </a:p>
        </p:txBody>
      </p:sp>
      <p:sp>
        <p:nvSpPr>
          <p:cNvPr id="14" name="ZoneTexte 13">
            <a:extLst>
              <a:ext uri="{FF2B5EF4-FFF2-40B4-BE49-F238E27FC236}">
                <a16:creationId xmlns:a16="http://schemas.microsoft.com/office/drawing/2014/main" id="{AEAECA18-FAD3-41D6-85EA-64BF806346FC}"/>
              </a:ext>
            </a:extLst>
          </p:cNvPr>
          <p:cNvSpPr txBox="1"/>
          <p:nvPr/>
        </p:nvSpPr>
        <p:spPr>
          <a:xfrm>
            <a:off x="4802770" y="2731394"/>
            <a:ext cx="2569579" cy="461665"/>
          </a:xfrm>
          <a:prstGeom prst="rect">
            <a:avLst/>
          </a:prstGeom>
          <a:noFill/>
          <a:ln>
            <a:noFill/>
          </a:ln>
        </p:spPr>
        <p:txBody>
          <a:bodyPr wrap="square" rtlCol="0">
            <a:spAutoFit/>
          </a:bodyPr>
          <a:lstStyle/>
          <a:p>
            <a:r>
              <a:rPr lang="fr-FR" sz="2400" b="1" u="sng" dirty="0">
                <a:solidFill>
                  <a:schemeClr val="accent2">
                    <a:lumMod val="75000"/>
                  </a:schemeClr>
                </a:solidFill>
                <a:latin typeface="+mj-lt"/>
              </a:rPr>
              <a:t>variation étudiée</a:t>
            </a:r>
          </a:p>
        </p:txBody>
      </p:sp>
      <p:sp>
        <p:nvSpPr>
          <p:cNvPr id="3" name="Rectangle 2">
            <a:extLst>
              <a:ext uri="{FF2B5EF4-FFF2-40B4-BE49-F238E27FC236}">
                <a16:creationId xmlns:a16="http://schemas.microsoft.com/office/drawing/2014/main" id="{2C8BCB76-81A8-6166-7506-B002E6802609}"/>
              </a:ext>
            </a:extLst>
          </p:cNvPr>
          <p:cNvSpPr/>
          <p:nvPr/>
        </p:nvSpPr>
        <p:spPr>
          <a:xfrm>
            <a:off x="509287" y="1967696"/>
            <a:ext cx="8206450" cy="145841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08483EB-1CA1-E5CB-EDE3-645B5633A2D3}"/>
              </a:ext>
            </a:extLst>
          </p:cNvPr>
          <p:cNvSpPr txBox="1"/>
          <p:nvPr/>
        </p:nvSpPr>
        <p:spPr>
          <a:xfrm>
            <a:off x="387489" y="3731860"/>
            <a:ext cx="8488798" cy="954107"/>
          </a:xfrm>
          <a:prstGeom prst="rect">
            <a:avLst/>
          </a:prstGeom>
          <a:noFill/>
          <a:ln>
            <a:noFill/>
          </a:ln>
        </p:spPr>
        <p:txBody>
          <a:bodyPr wrap="square" rtlCol="0">
            <a:spAutoFit/>
          </a:bodyPr>
          <a:lstStyle/>
          <a:p>
            <a:pPr algn="ctr"/>
            <a:r>
              <a:rPr lang="fr-FR" sz="2800" b="1" dirty="0">
                <a:solidFill>
                  <a:prstClr val="black"/>
                </a:solidFill>
                <a:latin typeface="+mj-lt"/>
              </a:rPr>
              <a:t>Toute question d’analyse statistique doit contenir ces cinq éléments.</a:t>
            </a:r>
          </a:p>
        </p:txBody>
      </p:sp>
    </p:spTree>
    <p:extLst>
      <p:ext uri="{BB962C8B-B14F-4D97-AF65-F5344CB8AC3E}">
        <p14:creationId xmlns:p14="http://schemas.microsoft.com/office/powerpoint/2010/main" val="682122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4067" y="2069586"/>
            <a:ext cx="8280400" cy="3088923"/>
          </a:xfrm>
          <a:prstGeom prst="rect">
            <a:avLst/>
          </a:prstGeom>
        </p:spPr>
        <p:txBody>
          <a:bodyPr wrap="square">
            <a:spAutoFit/>
          </a:bodyPr>
          <a:lstStyle/>
          <a:p>
            <a:pPr>
              <a:lnSpc>
                <a:spcPct val="107000"/>
              </a:lnSpc>
            </a:pPr>
            <a:r>
              <a:rPr lang="fr-FR" sz="2000" b="1" dirty="0">
                <a:solidFill>
                  <a:prstClr val="black"/>
                </a:solidFill>
                <a:ea typeface="Calibri" panose="020F0502020204030204" pitchFamily="34" charset="0"/>
                <a:cs typeface="Times New Roman" panose="02020603050405020304" pitchFamily="18" charset="0"/>
              </a:rPr>
              <a:t>Lesquelles de ces questions pouvez-vous traiter par une analyse statistique ? </a:t>
            </a:r>
            <a:endParaRPr lang="fr-FR" sz="2000" dirty="0">
              <a:solidFill>
                <a:prstClr val="black"/>
              </a:solidFill>
              <a:ea typeface="Calibri" panose="020F0502020204030204" pitchFamily="34" charset="0"/>
              <a:cs typeface="Times New Roman" panose="02020603050405020304" pitchFamily="18" charset="0"/>
            </a:endParaRPr>
          </a:p>
          <a:p>
            <a:pPr marL="457200">
              <a:lnSpc>
                <a:spcPct val="107000"/>
              </a:lnSpc>
            </a:pPr>
            <a:r>
              <a:rPr lang="fr-FR" dirty="0">
                <a:solidFill>
                  <a:prstClr val="black"/>
                </a:solidFill>
                <a:ea typeface="Calibri" panose="020F0502020204030204" pitchFamily="34" charset="0"/>
                <a:cs typeface="Times New Roman" panose="02020603050405020304" pitchFamily="18" charset="0"/>
              </a:rPr>
              <a:t> </a:t>
            </a:r>
          </a:p>
          <a:p>
            <a:pPr marL="342900" indent="-342900">
              <a:lnSpc>
                <a:spcPct val="107000"/>
              </a:lnSpc>
              <a:buFont typeface="+mj-lt"/>
              <a:buAutoNum type="alphaLcParenBoth"/>
            </a:pPr>
            <a:r>
              <a:rPr lang="fr-FR" i="1" dirty="0">
                <a:solidFill>
                  <a:prstClr val="black"/>
                </a:solidFill>
                <a:ea typeface="Calibri" panose="020F0502020204030204" pitchFamily="34" charset="0"/>
                <a:cs typeface="Times New Roman" panose="02020603050405020304" pitchFamily="18" charset="0"/>
              </a:rPr>
              <a:t>Comment les abondances de loutres varient-elles d’une rivière à l’autre ?</a:t>
            </a:r>
          </a:p>
          <a:p>
            <a:pPr marL="342900" indent="-342900">
              <a:lnSpc>
                <a:spcPct val="107000"/>
              </a:lnSpc>
              <a:buFont typeface="+mj-lt"/>
              <a:buAutoNum type="alphaLcParenBoth"/>
            </a:pPr>
            <a:r>
              <a:rPr lang="fr-FR" i="1" dirty="0">
                <a:solidFill>
                  <a:prstClr val="black"/>
                </a:solidFill>
                <a:ea typeface="Calibri" panose="020F0502020204030204" pitchFamily="34" charset="0"/>
                <a:cs typeface="Times New Roman" panose="02020603050405020304" pitchFamily="18" charset="0"/>
              </a:rPr>
              <a:t>Quelles sont les caractéristiques de mon peuplement forestier ?</a:t>
            </a:r>
          </a:p>
          <a:p>
            <a:pPr marL="342900" indent="-342900">
              <a:lnSpc>
                <a:spcPct val="107000"/>
              </a:lnSpc>
              <a:buFont typeface="+mj-lt"/>
              <a:buAutoNum type="alphaLcParenBoth"/>
            </a:pPr>
            <a:r>
              <a:rPr lang="fr-FR" i="1" dirty="0">
                <a:solidFill>
                  <a:prstClr val="black"/>
                </a:solidFill>
                <a:ea typeface="Calibri" panose="020F0502020204030204" pitchFamily="34" charset="0"/>
                <a:cs typeface="Times New Roman" panose="02020603050405020304" pitchFamily="18" charset="0"/>
              </a:rPr>
              <a:t>Combien d’ours y-a-t-il dans les Pyrénées ?</a:t>
            </a:r>
          </a:p>
          <a:p>
            <a:pPr marL="342900" indent="-342900">
              <a:lnSpc>
                <a:spcPct val="107000"/>
              </a:lnSpc>
              <a:buFont typeface="+mj-lt"/>
              <a:buAutoNum type="alphaLcParenBoth"/>
            </a:pPr>
            <a:r>
              <a:rPr lang="fr-FR" i="1" dirty="0">
                <a:solidFill>
                  <a:prstClr val="black"/>
                </a:solidFill>
                <a:ea typeface="Calibri" panose="020F0502020204030204" pitchFamily="34" charset="0"/>
                <a:cs typeface="Times New Roman" panose="02020603050405020304" pitchFamily="18" charset="0"/>
              </a:rPr>
              <a:t>Pourquoi l’Ecrevisse de Louisiane est-elle une espèce invasive ?</a:t>
            </a:r>
          </a:p>
          <a:p>
            <a:pPr marL="342900" indent="-342900">
              <a:lnSpc>
                <a:spcPct val="107000"/>
              </a:lnSpc>
              <a:buFont typeface="+mj-lt"/>
              <a:buAutoNum type="alphaLcParenBoth"/>
            </a:pPr>
            <a:r>
              <a:rPr lang="fr-FR" i="1" dirty="0">
                <a:solidFill>
                  <a:prstClr val="black"/>
                </a:solidFill>
                <a:ea typeface="Calibri" panose="020F0502020204030204" pitchFamily="34" charset="0"/>
                <a:cs typeface="Times New Roman" panose="02020603050405020304" pitchFamily="18" charset="0"/>
              </a:rPr>
              <a:t>Quelles caractéristiques rendent un enregistreur automatique performant ?</a:t>
            </a:r>
          </a:p>
          <a:p>
            <a:pPr marL="342900" indent="-342900">
              <a:lnSpc>
                <a:spcPct val="107000"/>
              </a:lnSpc>
              <a:buFont typeface="+mj-lt"/>
              <a:buAutoNum type="alphaLcParenBoth"/>
            </a:pPr>
            <a:r>
              <a:rPr lang="fr-FR" i="1" dirty="0">
                <a:solidFill>
                  <a:prstClr val="black"/>
                </a:solidFill>
                <a:ea typeface="Calibri" panose="020F0502020204030204" pitchFamily="34" charset="0"/>
                <a:cs typeface="Times New Roman" panose="02020603050405020304" pitchFamily="18" charset="0"/>
              </a:rPr>
              <a:t>Ai-je plus de chances d’observer des reptiles lorsque la température augmente ?</a:t>
            </a:r>
          </a:p>
          <a:p>
            <a:pPr marL="342900" indent="-342900">
              <a:lnSpc>
                <a:spcPct val="107000"/>
              </a:lnSpc>
              <a:buFont typeface="+mj-lt"/>
              <a:buAutoNum type="alphaLcParenBoth"/>
            </a:pPr>
            <a:r>
              <a:rPr lang="fr-FR" i="1" dirty="0">
                <a:solidFill>
                  <a:prstClr val="black"/>
                </a:solidFill>
                <a:ea typeface="Calibri" panose="020F0502020204030204" pitchFamily="34" charset="0"/>
                <a:cs typeface="Times New Roman" panose="02020603050405020304" pitchFamily="18" charset="0"/>
              </a:rPr>
              <a:t>Est-ce que la taille de ce parc éolien est responsable de la mortalité aviaire ?</a:t>
            </a:r>
          </a:p>
          <a:p>
            <a:pPr marL="685800">
              <a:lnSpc>
                <a:spcPct val="107000"/>
              </a:lnSpc>
            </a:pPr>
            <a:r>
              <a:rPr lang="fr-FR" dirty="0">
                <a:solidFill>
                  <a:prstClr val="black"/>
                </a:solidFill>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1435362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69" y="204891"/>
            <a:ext cx="8195733" cy="685059"/>
          </a:xfrm>
          <a:prstGeom prst="rect">
            <a:avLst/>
          </a:prstGeom>
        </p:spPr>
        <p:txBody>
          <a:bodyPr wrap="square">
            <a:spAutoFit/>
          </a:bodyPr>
          <a:lstStyle/>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Reprenons les questions que vous avez éliminées en 1. Comment pourriez-vous les reformuler, les modifier ou les préciser en vue de leur traitement statistique ?</a:t>
            </a:r>
            <a:endParaRPr lang="fr-FR" dirty="0">
              <a:solidFill>
                <a:prstClr val="black"/>
              </a:solidFill>
              <a:ea typeface="Calibri" panose="020F0502020204030204" pitchFamily="34" charset="0"/>
              <a:cs typeface="Times New Roman" panose="02020603050405020304" pitchFamily="18" charset="0"/>
            </a:endParaRPr>
          </a:p>
        </p:txBody>
      </p:sp>
      <p:sp>
        <p:nvSpPr>
          <p:cNvPr id="6" name="Rectangle 5"/>
          <p:cNvSpPr/>
          <p:nvPr/>
        </p:nvSpPr>
        <p:spPr>
          <a:xfrm>
            <a:off x="576702" y="1310198"/>
            <a:ext cx="7484534" cy="388696"/>
          </a:xfrm>
          <a:prstGeom prst="rect">
            <a:avLst/>
          </a:prstGeom>
        </p:spPr>
        <p:txBody>
          <a:bodyPr wrap="square">
            <a:spAutoFit/>
          </a:bodyPr>
          <a:lstStyle/>
          <a:p>
            <a:pPr>
              <a:lnSpc>
                <a:spcPct val="107000"/>
              </a:lnSpc>
            </a:pPr>
            <a:r>
              <a:rPr lang="fr-FR" i="1" dirty="0">
                <a:solidFill>
                  <a:prstClr val="black"/>
                </a:solidFill>
                <a:ea typeface="Calibri" panose="020F0502020204030204" pitchFamily="34" charset="0"/>
                <a:cs typeface="Times New Roman" panose="02020603050405020304" pitchFamily="18" charset="0"/>
              </a:rPr>
              <a:t>Quelles sont les caractéristiques de mon peuplement forestier ?</a:t>
            </a:r>
          </a:p>
        </p:txBody>
      </p:sp>
      <p:sp>
        <p:nvSpPr>
          <p:cNvPr id="7" name="Rectangle 6"/>
          <p:cNvSpPr/>
          <p:nvPr/>
        </p:nvSpPr>
        <p:spPr>
          <a:xfrm>
            <a:off x="576702" y="2929139"/>
            <a:ext cx="4153701" cy="375552"/>
          </a:xfrm>
          <a:prstGeom prst="rect">
            <a:avLst/>
          </a:prstGeom>
        </p:spPr>
        <p:txBody>
          <a:bodyPr wrap="none">
            <a:spAutoFit/>
          </a:bodyPr>
          <a:lstStyle/>
          <a:p>
            <a:pPr>
              <a:lnSpc>
                <a:spcPct val="107000"/>
              </a:lnSpc>
            </a:pPr>
            <a:r>
              <a:rPr lang="fr-FR" i="1" dirty="0">
                <a:solidFill>
                  <a:prstClr val="black"/>
                </a:solidFill>
                <a:ea typeface="Calibri" panose="020F0502020204030204" pitchFamily="34" charset="0"/>
                <a:cs typeface="Times New Roman" panose="02020603050405020304" pitchFamily="18" charset="0"/>
              </a:rPr>
              <a:t>Combien d’ours y-a-t-il dans les Pyrénées ?</a:t>
            </a:r>
          </a:p>
        </p:txBody>
      </p:sp>
      <p:sp>
        <p:nvSpPr>
          <p:cNvPr id="8" name="Rectangle 7"/>
          <p:cNvSpPr/>
          <p:nvPr/>
        </p:nvSpPr>
        <p:spPr>
          <a:xfrm>
            <a:off x="407369" y="4362405"/>
            <a:ext cx="7391400" cy="388696"/>
          </a:xfrm>
          <a:prstGeom prst="rect">
            <a:avLst/>
          </a:prstGeom>
        </p:spPr>
        <p:txBody>
          <a:bodyPr wrap="square">
            <a:spAutoFit/>
          </a:bodyPr>
          <a:lstStyle/>
          <a:p>
            <a:pPr>
              <a:lnSpc>
                <a:spcPct val="107000"/>
              </a:lnSpc>
            </a:pPr>
            <a:r>
              <a:rPr lang="fr-FR" i="1" dirty="0">
                <a:solidFill>
                  <a:prstClr val="black"/>
                </a:solidFill>
                <a:ea typeface="Calibri" panose="020F0502020204030204" pitchFamily="34" charset="0"/>
                <a:cs typeface="Times New Roman" panose="02020603050405020304" pitchFamily="18" charset="0"/>
              </a:rPr>
              <a:t>Pourquoi l’Écrevisse de Louisiane est-elle une espèce invasive  ?</a:t>
            </a:r>
          </a:p>
        </p:txBody>
      </p:sp>
      <p:sp>
        <p:nvSpPr>
          <p:cNvPr id="9" name="Rectangle 8"/>
          <p:cNvSpPr/>
          <p:nvPr/>
        </p:nvSpPr>
        <p:spPr>
          <a:xfrm>
            <a:off x="407369" y="5719861"/>
            <a:ext cx="7560974" cy="388696"/>
          </a:xfrm>
          <a:prstGeom prst="rect">
            <a:avLst/>
          </a:prstGeom>
        </p:spPr>
        <p:txBody>
          <a:bodyPr wrap="square">
            <a:spAutoFit/>
          </a:bodyPr>
          <a:lstStyle/>
          <a:p>
            <a:pPr>
              <a:lnSpc>
                <a:spcPct val="107000"/>
              </a:lnSpc>
            </a:pPr>
            <a:r>
              <a:rPr lang="fr-FR" i="1" dirty="0">
                <a:solidFill>
                  <a:prstClr val="black"/>
                </a:solidFill>
                <a:ea typeface="Calibri" panose="020F0502020204030204" pitchFamily="34" charset="0"/>
                <a:cs typeface="Times New Roman" panose="02020603050405020304" pitchFamily="18" charset="0"/>
              </a:rPr>
              <a:t>Est-ce que la taille de ce parc éolien est responsable de la mortalité aviaire ?</a:t>
            </a:r>
          </a:p>
        </p:txBody>
      </p:sp>
      <p:sp>
        <p:nvSpPr>
          <p:cNvPr id="10" name="Rectangle 9"/>
          <p:cNvSpPr/>
          <p:nvPr/>
        </p:nvSpPr>
        <p:spPr>
          <a:xfrm>
            <a:off x="2328333" y="1713852"/>
            <a:ext cx="5868370" cy="1200329"/>
          </a:xfrm>
          <a:prstGeom prst="rect">
            <a:avLst/>
          </a:prstGeom>
        </p:spPr>
        <p:txBody>
          <a:bodyPr wrap="square">
            <a:spAutoFit/>
          </a:bodyPr>
          <a:lstStyle/>
          <a:p>
            <a:r>
              <a:rPr lang="fr-FR" i="1" dirty="0">
                <a:solidFill>
                  <a:srgbClr val="4472C4">
                    <a:lumMod val="75000"/>
                  </a:srgbClr>
                </a:solidFill>
                <a:ea typeface="Calibri" panose="020F0502020204030204" pitchFamily="34" charset="0"/>
                <a:cs typeface="Times New Roman" panose="02020603050405020304" pitchFamily="18" charset="0"/>
              </a:rPr>
              <a:t>« comment varie le pourcentage de chaque essence d’arbre entre parcelles dans mon peuplement forestier ? »</a:t>
            </a:r>
          </a:p>
          <a:p>
            <a:r>
              <a:rPr lang="fr-FR" i="1" dirty="0">
                <a:solidFill>
                  <a:srgbClr val="4472C4">
                    <a:lumMod val="75000"/>
                  </a:srgbClr>
                </a:solidFill>
                <a:ea typeface="Calibri" panose="020F0502020204030204" pitchFamily="34" charset="0"/>
                <a:cs typeface="Times New Roman" panose="02020603050405020304" pitchFamily="18" charset="0"/>
              </a:rPr>
              <a:t>« y-a-t-il une variation spatiale du nombre de tiges par hectare dans mon peuplement forestier? »</a:t>
            </a:r>
            <a:endParaRPr lang="fr-FR" i="1" dirty="0">
              <a:solidFill>
                <a:srgbClr val="4472C4">
                  <a:lumMod val="75000"/>
                </a:srgbClr>
              </a:solidFill>
            </a:endParaRPr>
          </a:p>
        </p:txBody>
      </p:sp>
      <p:sp>
        <p:nvSpPr>
          <p:cNvPr id="11" name="Rectangle 10"/>
          <p:cNvSpPr/>
          <p:nvPr/>
        </p:nvSpPr>
        <p:spPr>
          <a:xfrm>
            <a:off x="2328333" y="3319649"/>
            <a:ext cx="5944568" cy="646331"/>
          </a:xfrm>
          <a:prstGeom prst="rect">
            <a:avLst/>
          </a:prstGeom>
        </p:spPr>
        <p:txBody>
          <a:bodyPr wrap="square">
            <a:spAutoFit/>
          </a:bodyPr>
          <a:lstStyle/>
          <a:p>
            <a:r>
              <a:rPr lang="fr-FR" i="1" dirty="0">
                <a:solidFill>
                  <a:srgbClr val="4472C4">
                    <a:lumMod val="75000"/>
                  </a:srgbClr>
                </a:solidFill>
                <a:ea typeface="Calibri" panose="020F0502020204030204" pitchFamily="34" charset="0"/>
                <a:cs typeface="Times New Roman" panose="02020603050405020304" pitchFamily="18" charset="0"/>
              </a:rPr>
              <a:t>«l’incertitude sur le nombre d’ours des Pyrénées dépend-elle du type d’observation ou du nombre de données récoltées ? ». </a:t>
            </a:r>
            <a:endParaRPr lang="fr-FR" i="1" dirty="0">
              <a:solidFill>
                <a:srgbClr val="4472C4">
                  <a:lumMod val="75000"/>
                </a:srgbClr>
              </a:solidFill>
            </a:endParaRPr>
          </a:p>
        </p:txBody>
      </p:sp>
      <p:sp>
        <p:nvSpPr>
          <p:cNvPr id="12" name="Rectangle 11"/>
          <p:cNvSpPr/>
          <p:nvPr/>
        </p:nvSpPr>
        <p:spPr>
          <a:xfrm>
            <a:off x="2404533" y="4714103"/>
            <a:ext cx="5976984" cy="923330"/>
          </a:xfrm>
          <a:prstGeom prst="rect">
            <a:avLst/>
          </a:prstGeom>
        </p:spPr>
        <p:txBody>
          <a:bodyPr wrap="square">
            <a:spAutoFit/>
          </a:bodyPr>
          <a:lstStyle/>
          <a:p>
            <a:r>
              <a:rPr lang="fr-FR" i="1" dirty="0">
                <a:solidFill>
                  <a:srgbClr val="4472C4">
                    <a:lumMod val="75000"/>
                  </a:srgbClr>
                </a:solidFill>
                <a:ea typeface="Calibri" panose="020F0502020204030204" pitchFamily="34" charset="0"/>
                <a:cs typeface="Times New Roman" panose="02020603050405020304" pitchFamily="18" charset="0"/>
              </a:rPr>
              <a:t>« la densité d’écrevisses dans les cours d’eau en France est-elle corrélée à la température de l’eau ou à la présence d’un certain type de ressource alimentaire ? » </a:t>
            </a:r>
            <a:endParaRPr lang="fr-FR" i="1" dirty="0">
              <a:solidFill>
                <a:srgbClr val="4472C4">
                  <a:lumMod val="75000"/>
                </a:srgbClr>
              </a:solidFill>
            </a:endParaRPr>
          </a:p>
        </p:txBody>
      </p:sp>
      <p:sp>
        <p:nvSpPr>
          <p:cNvPr id="13" name="Rectangle 12"/>
          <p:cNvSpPr/>
          <p:nvPr/>
        </p:nvSpPr>
        <p:spPr>
          <a:xfrm>
            <a:off x="3914504" y="6130815"/>
            <a:ext cx="4572000" cy="646331"/>
          </a:xfrm>
          <a:prstGeom prst="rect">
            <a:avLst/>
          </a:prstGeom>
        </p:spPr>
        <p:txBody>
          <a:bodyPr>
            <a:spAutoFit/>
          </a:bodyPr>
          <a:lstStyle/>
          <a:p>
            <a:r>
              <a:rPr lang="fr-FR" i="1" dirty="0">
                <a:solidFill>
                  <a:srgbClr val="4472C4">
                    <a:lumMod val="75000"/>
                  </a:srgbClr>
                </a:solidFill>
                <a:ea typeface="Calibri" panose="020F0502020204030204" pitchFamily="34" charset="0"/>
                <a:cs typeface="Times New Roman" panose="02020603050405020304" pitchFamily="18" charset="0"/>
              </a:rPr>
              <a:t>« la mortalité aviaire varie-t-elle avec la taille </a:t>
            </a:r>
            <a:r>
              <a:rPr lang="fr-FR" i="1" u="sng" dirty="0">
                <a:solidFill>
                  <a:srgbClr val="4472C4">
                    <a:lumMod val="75000"/>
                  </a:srgbClr>
                </a:solidFill>
                <a:ea typeface="Calibri" panose="020F0502020204030204" pitchFamily="34" charset="0"/>
                <a:cs typeface="Times New Roman" panose="02020603050405020304" pitchFamily="18" charset="0"/>
              </a:rPr>
              <a:t>des parcs éoliens</a:t>
            </a:r>
            <a:r>
              <a:rPr lang="fr-FR" i="1" dirty="0">
                <a:solidFill>
                  <a:srgbClr val="4472C4">
                    <a:lumMod val="75000"/>
                  </a:srgbClr>
                </a:solidFill>
                <a:ea typeface="Calibri" panose="020F0502020204030204" pitchFamily="34" charset="0"/>
                <a:cs typeface="Times New Roman" panose="02020603050405020304" pitchFamily="18" charset="0"/>
              </a:rPr>
              <a:t> ? ». </a:t>
            </a:r>
            <a:endParaRPr lang="fr-FR" i="1" dirty="0">
              <a:solidFill>
                <a:srgbClr val="4472C4">
                  <a:lumMod val="75000"/>
                </a:srgbClr>
              </a:solidFill>
            </a:endParaRPr>
          </a:p>
        </p:txBody>
      </p:sp>
    </p:spTree>
    <p:extLst>
      <p:ext uri="{BB962C8B-B14F-4D97-AF65-F5344CB8AC3E}">
        <p14:creationId xmlns:p14="http://schemas.microsoft.com/office/powerpoint/2010/main" val="423972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7784" y="1117955"/>
            <a:ext cx="5748866" cy="1409553"/>
          </a:xfrm>
          <a:prstGeom prst="rect">
            <a:avLst/>
          </a:prstGeom>
        </p:spPr>
        <p:txBody>
          <a:bodyPr wrap="square">
            <a:spAutoFit/>
          </a:bodyPr>
          <a:lstStyle/>
          <a:p>
            <a:pPr>
              <a:lnSpc>
                <a:spcPct val="107000"/>
              </a:lnSpc>
              <a:spcAft>
                <a:spcPts val="800"/>
              </a:spcAft>
            </a:pPr>
            <a:r>
              <a:rPr lang="fr-FR" sz="2400" dirty="0">
                <a:solidFill>
                  <a:prstClr val="black"/>
                </a:solidFill>
                <a:ea typeface="Calibri" panose="020F0502020204030204" pitchFamily="34" charset="0"/>
                <a:cs typeface="Times New Roman" panose="02020603050405020304" pitchFamily="18" charset="0"/>
              </a:rPr>
              <a:t>Les statistiques vous aideront à répondre de manière </a:t>
            </a:r>
            <a:r>
              <a:rPr lang="fr-FR" sz="2800" b="1" dirty="0">
                <a:solidFill>
                  <a:prstClr val="black"/>
                </a:solidFill>
                <a:ea typeface="Calibri" panose="020F0502020204030204" pitchFamily="34" charset="0"/>
                <a:cs typeface="Times New Roman" panose="02020603050405020304" pitchFamily="18" charset="0"/>
              </a:rPr>
              <a:t>quantitative</a:t>
            </a:r>
            <a:r>
              <a:rPr lang="fr-FR" sz="2800" dirty="0">
                <a:solidFill>
                  <a:prstClr val="black"/>
                </a:solidFill>
                <a:ea typeface="Calibri" panose="020F0502020204030204" pitchFamily="34" charset="0"/>
                <a:cs typeface="Times New Roman" panose="02020603050405020304" pitchFamily="18" charset="0"/>
              </a:rPr>
              <a:t> </a:t>
            </a:r>
            <a:r>
              <a:rPr lang="fr-FR" sz="2400" dirty="0">
                <a:solidFill>
                  <a:prstClr val="black"/>
                </a:solidFill>
                <a:ea typeface="Calibri" panose="020F0502020204030204" pitchFamily="34" charset="0"/>
                <a:cs typeface="Times New Roman" panose="02020603050405020304" pitchFamily="18" charset="0"/>
              </a:rPr>
              <a:t>à des questions portant sur une </a:t>
            </a:r>
            <a:r>
              <a:rPr lang="fr-FR" sz="2800" b="1" dirty="0">
                <a:solidFill>
                  <a:prstClr val="black"/>
                </a:solidFill>
                <a:ea typeface="Calibri" panose="020F0502020204030204" pitchFamily="34" charset="0"/>
                <a:cs typeface="Times New Roman" panose="02020603050405020304" pitchFamily="18" charset="0"/>
              </a:rPr>
              <a:t>variabilité mesurable.</a:t>
            </a:r>
            <a:endParaRPr lang="fr-FR" b="1" dirty="0">
              <a:solidFill>
                <a:prstClr val="black"/>
              </a:solidFill>
              <a:ea typeface="Calibri" panose="020F0502020204030204" pitchFamily="34" charset="0"/>
              <a:cs typeface="Times New Roman" panose="02020603050405020304" pitchFamily="18" charset="0"/>
            </a:endParaRP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57</a:t>
            </a:fld>
            <a:endParaRPr lang="fr-FR"/>
          </a:p>
        </p:txBody>
      </p:sp>
      <p:sp>
        <p:nvSpPr>
          <p:cNvPr id="5" name="Rectangle 4"/>
          <p:cNvSpPr/>
          <p:nvPr/>
        </p:nvSpPr>
        <p:spPr>
          <a:xfrm>
            <a:off x="1737784" y="3737153"/>
            <a:ext cx="5748866" cy="1870577"/>
          </a:xfrm>
          <a:prstGeom prst="rect">
            <a:avLst/>
          </a:prstGeom>
        </p:spPr>
        <p:txBody>
          <a:bodyPr wrap="square">
            <a:spAutoFit/>
          </a:bodyPr>
          <a:lstStyle/>
          <a:p>
            <a:pPr>
              <a:lnSpc>
                <a:spcPct val="107000"/>
              </a:lnSpc>
              <a:spcAft>
                <a:spcPts val="800"/>
              </a:spcAft>
            </a:pPr>
            <a:r>
              <a:rPr lang="fr-FR" sz="2400" dirty="0">
                <a:solidFill>
                  <a:prstClr val="black"/>
                </a:solidFill>
                <a:ea typeface="Calibri" panose="020F0502020204030204" pitchFamily="34" charset="0"/>
                <a:cs typeface="Times New Roman" panose="02020603050405020304" pitchFamily="18" charset="0"/>
              </a:rPr>
              <a:t>La réponse à une question statistique est une </a:t>
            </a:r>
            <a:r>
              <a:rPr lang="fr-FR" sz="2800" b="1" dirty="0">
                <a:solidFill>
                  <a:prstClr val="black"/>
                </a:solidFill>
                <a:ea typeface="Calibri" panose="020F0502020204030204" pitchFamily="34" charset="0"/>
                <a:cs typeface="Times New Roman" panose="02020603050405020304" pitchFamily="18" charset="0"/>
              </a:rPr>
              <a:t>inférence</a:t>
            </a:r>
            <a:r>
              <a:rPr lang="fr-FR" sz="2800" dirty="0">
                <a:solidFill>
                  <a:prstClr val="black"/>
                </a:solidFill>
                <a:ea typeface="Calibri" panose="020F0502020204030204" pitchFamily="34" charset="0"/>
                <a:cs typeface="Times New Roman" panose="02020603050405020304" pitchFamily="18" charset="0"/>
              </a:rPr>
              <a:t> </a:t>
            </a:r>
            <a:r>
              <a:rPr lang="fr-FR" sz="2400" dirty="0">
                <a:solidFill>
                  <a:prstClr val="black"/>
                </a:solidFill>
                <a:ea typeface="Calibri" panose="020F0502020204030204" pitchFamily="34" charset="0"/>
                <a:cs typeface="Times New Roman" panose="02020603050405020304" pitchFamily="18" charset="0"/>
              </a:rPr>
              <a:t>formulée à partir de l’adéquation entre les </a:t>
            </a:r>
            <a:r>
              <a:rPr lang="fr-FR" sz="2800" b="1" dirty="0">
                <a:solidFill>
                  <a:prstClr val="black"/>
                </a:solidFill>
                <a:ea typeface="Calibri" panose="020F0502020204030204" pitchFamily="34" charset="0"/>
                <a:cs typeface="Times New Roman" panose="02020603050405020304" pitchFamily="18" charset="0"/>
              </a:rPr>
              <a:t>données</a:t>
            </a:r>
            <a:r>
              <a:rPr lang="fr-FR" sz="2800" dirty="0">
                <a:solidFill>
                  <a:prstClr val="black"/>
                </a:solidFill>
                <a:ea typeface="Calibri" panose="020F0502020204030204" pitchFamily="34" charset="0"/>
                <a:cs typeface="Times New Roman" panose="02020603050405020304" pitchFamily="18" charset="0"/>
              </a:rPr>
              <a:t> </a:t>
            </a:r>
            <a:r>
              <a:rPr lang="fr-FR" sz="2400" dirty="0">
                <a:solidFill>
                  <a:prstClr val="black"/>
                </a:solidFill>
                <a:ea typeface="Calibri" panose="020F0502020204030204" pitchFamily="34" charset="0"/>
                <a:cs typeface="Times New Roman" panose="02020603050405020304" pitchFamily="18" charset="0"/>
              </a:rPr>
              <a:t>issues d’un échantillon et une </a:t>
            </a:r>
            <a:r>
              <a:rPr lang="fr-FR" sz="2800" b="1" dirty="0">
                <a:solidFill>
                  <a:prstClr val="black"/>
                </a:solidFill>
                <a:ea typeface="Calibri" panose="020F0502020204030204" pitchFamily="34" charset="0"/>
                <a:cs typeface="Times New Roman" panose="02020603050405020304" pitchFamily="18" charset="0"/>
              </a:rPr>
              <a:t>hypothèse</a:t>
            </a:r>
            <a:r>
              <a:rPr lang="fr-FR" sz="2800" dirty="0">
                <a:solidFill>
                  <a:prstClr val="black"/>
                </a:solidFill>
                <a:ea typeface="Calibri" panose="020F0502020204030204" pitchFamily="34" charset="0"/>
                <a:cs typeface="Times New Roman" panose="02020603050405020304" pitchFamily="18" charset="0"/>
              </a:rPr>
              <a:t> </a:t>
            </a:r>
            <a:r>
              <a:rPr lang="fr-FR" sz="2400" dirty="0">
                <a:solidFill>
                  <a:prstClr val="black"/>
                </a:solidFill>
                <a:ea typeface="Calibri" panose="020F0502020204030204" pitchFamily="34" charset="0"/>
                <a:cs typeface="Times New Roman" panose="02020603050405020304" pitchFamily="18" charset="0"/>
              </a:rPr>
              <a:t>biologique.</a:t>
            </a:r>
            <a:endParaRPr lang="fr-FR" b="1" dirty="0">
              <a:solidFill>
                <a:prstClr val="black"/>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50553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48141" y="2226009"/>
            <a:ext cx="5714373" cy="1754326"/>
          </a:xfrm>
          <a:prstGeom prst="rect">
            <a:avLst/>
          </a:prstGeom>
        </p:spPr>
        <p:txBody>
          <a:bodyPr wrap="square">
            <a:spAutoFit/>
          </a:bodyPr>
          <a:lstStyle/>
          <a:p>
            <a:r>
              <a:rPr lang="fr-FR" sz="5400" u="sng" dirty="0">
                <a:solidFill>
                  <a:prstClr val="black"/>
                </a:solidFill>
                <a:latin typeface="Calibri Light" panose="020F0302020204030204"/>
              </a:rPr>
              <a:t>L’inférence</a:t>
            </a:r>
          </a:p>
          <a:p>
            <a:r>
              <a:rPr lang="fr-FR" sz="5400" u="sng" dirty="0">
                <a:solidFill>
                  <a:prstClr val="black"/>
                </a:solidFill>
                <a:latin typeface="Calibri Light" panose="020F0302020204030204"/>
              </a:rPr>
              <a:t>statistique</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58</a:t>
            </a:fld>
            <a:endParaRPr lang="fr-FR"/>
          </a:p>
        </p:txBody>
      </p:sp>
    </p:spTree>
    <p:extLst>
      <p:ext uri="{BB962C8B-B14F-4D97-AF65-F5344CB8AC3E}">
        <p14:creationId xmlns:p14="http://schemas.microsoft.com/office/powerpoint/2010/main" val="3471992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8B73D7F-BA19-90F7-7E91-618CB0102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98" y="1683453"/>
            <a:ext cx="4813970" cy="2859912"/>
          </a:xfrm>
          <a:prstGeom prst="rect">
            <a:avLst/>
          </a:prstGeom>
        </p:spPr>
      </p:pic>
      <p:sp>
        <p:nvSpPr>
          <p:cNvPr id="4" name="Espace réservé du numéro de diapositive 3">
            <a:extLst>
              <a:ext uri="{FF2B5EF4-FFF2-40B4-BE49-F238E27FC236}">
                <a16:creationId xmlns:a16="http://schemas.microsoft.com/office/drawing/2014/main" id="{14B5C11D-9758-AADD-D812-3557F3F2F916}"/>
              </a:ext>
            </a:extLst>
          </p:cNvPr>
          <p:cNvSpPr>
            <a:spLocks noGrp="1"/>
          </p:cNvSpPr>
          <p:nvPr>
            <p:ph type="sldNum" sz="quarter" idx="12"/>
          </p:nvPr>
        </p:nvSpPr>
        <p:spPr/>
        <p:txBody>
          <a:bodyPr/>
          <a:lstStyle/>
          <a:p>
            <a:fld id="{228B8149-0202-48DD-B0CD-6908EF5896EA}" type="slidenum">
              <a:rPr lang="fr-FR" smtClean="0"/>
              <a:t>59</a:t>
            </a:fld>
            <a:endParaRPr lang="fr-FR"/>
          </a:p>
        </p:txBody>
      </p:sp>
      <p:sp>
        <p:nvSpPr>
          <p:cNvPr id="5" name="ZoneTexte 4">
            <a:extLst>
              <a:ext uri="{FF2B5EF4-FFF2-40B4-BE49-F238E27FC236}">
                <a16:creationId xmlns:a16="http://schemas.microsoft.com/office/drawing/2014/main" id="{19AEA879-CBF6-2D52-0049-8475658C9945}"/>
              </a:ext>
            </a:extLst>
          </p:cNvPr>
          <p:cNvSpPr txBox="1"/>
          <p:nvPr/>
        </p:nvSpPr>
        <p:spPr>
          <a:xfrm>
            <a:off x="-2049870" y="142285"/>
            <a:ext cx="7833595" cy="523220"/>
          </a:xfrm>
          <a:prstGeom prst="rect">
            <a:avLst/>
          </a:prstGeom>
          <a:noFill/>
        </p:spPr>
        <p:txBody>
          <a:bodyPr wrap="square" rtlCol="0">
            <a:spAutoFit/>
          </a:bodyPr>
          <a:lstStyle/>
          <a:p>
            <a:pPr algn="ctr"/>
            <a:r>
              <a:rPr lang="fr-FR" sz="2800" cap="small" dirty="0">
                <a:solidFill>
                  <a:prstClr val="black"/>
                </a:solidFill>
                <a:latin typeface="+mj-lt"/>
              </a:rPr>
              <a:t>L’inférence statistique</a:t>
            </a:r>
          </a:p>
        </p:txBody>
      </p:sp>
      <p:pic>
        <p:nvPicPr>
          <p:cNvPr id="3" name="Image 2">
            <a:extLst>
              <a:ext uri="{FF2B5EF4-FFF2-40B4-BE49-F238E27FC236}">
                <a16:creationId xmlns:a16="http://schemas.microsoft.com/office/drawing/2014/main" id="{E64E89CD-D1D0-966A-EB63-6135E85BB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870521"/>
            <a:ext cx="3460726" cy="2304327"/>
          </a:xfrm>
          <a:prstGeom prst="rect">
            <a:avLst/>
          </a:prstGeom>
        </p:spPr>
      </p:pic>
      <p:sp>
        <p:nvSpPr>
          <p:cNvPr id="11" name="Rectangle 10">
            <a:extLst>
              <a:ext uri="{FF2B5EF4-FFF2-40B4-BE49-F238E27FC236}">
                <a16:creationId xmlns:a16="http://schemas.microsoft.com/office/drawing/2014/main" id="{FF675D9C-C01F-0066-2EFA-DC9FC58823B7}"/>
              </a:ext>
            </a:extLst>
          </p:cNvPr>
          <p:cNvSpPr/>
          <p:nvPr/>
        </p:nvSpPr>
        <p:spPr>
          <a:xfrm>
            <a:off x="5975326" y="3680750"/>
            <a:ext cx="266941" cy="27779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DABFE709-B83D-B8D4-5FFC-51F82F5762B4}"/>
              </a:ext>
            </a:extLst>
          </p:cNvPr>
          <p:cNvSpPr/>
          <p:nvPr/>
        </p:nvSpPr>
        <p:spPr>
          <a:xfrm>
            <a:off x="6508723" y="4087794"/>
            <a:ext cx="266941" cy="27779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26322AC-95EC-B9EE-3B7E-DAB2519D58C0}"/>
              </a:ext>
            </a:extLst>
          </p:cNvPr>
          <p:cNvSpPr/>
          <p:nvPr/>
        </p:nvSpPr>
        <p:spPr>
          <a:xfrm>
            <a:off x="7270724" y="4344368"/>
            <a:ext cx="266941" cy="27779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9F15BC55-3FFB-6A69-FCF7-3CD441E2352E}"/>
              </a:ext>
            </a:extLst>
          </p:cNvPr>
          <p:cNvSpPr/>
          <p:nvPr/>
        </p:nvSpPr>
        <p:spPr>
          <a:xfrm>
            <a:off x="3889094" y="2152891"/>
            <a:ext cx="208344" cy="17362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06DA6DE3-08ED-00B7-AE79-6C6C7E53859D}"/>
              </a:ext>
            </a:extLst>
          </p:cNvPr>
          <p:cNvCxnSpPr>
            <a:cxnSpLocks/>
            <a:stCxn id="14" idx="5"/>
          </p:cNvCxnSpPr>
          <p:nvPr/>
        </p:nvCxnSpPr>
        <p:spPr>
          <a:xfrm>
            <a:off x="4066927" y="2301085"/>
            <a:ext cx="505073" cy="5694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E4DB434B-B680-BF9B-8ECA-BC26CBBD9C4C}"/>
              </a:ext>
            </a:extLst>
          </p:cNvPr>
          <p:cNvSpPr txBox="1"/>
          <p:nvPr/>
        </p:nvSpPr>
        <p:spPr>
          <a:xfrm>
            <a:off x="462987" y="5338584"/>
            <a:ext cx="8194876" cy="1200329"/>
          </a:xfrm>
          <a:prstGeom prst="rect">
            <a:avLst/>
          </a:prstGeom>
          <a:noFill/>
        </p:spPr>
        <p:txBody>
          <a:bodyPr wrap="square" rtlCol="0">
            <a:spAutoFit/>
          </a:bodyPr>
          <a:lstStyle/>
          <a:p>
            <a:r>
              <a:rPr lang="fr-FR" sz="2400" b="1" dirty="0">
                <a:latin typeface="+mj-lt"/>
              </a:rPr>
              <a:t>« Je ne peux pas regarder chaque manchot un par un, mais j’ai confiance dans le fait que les quelques manchots que j’observe sont représentatifs de l’ensemble de la colonie. »</a:t>
            </a:r>
          </a:p>
        </p:txBody>
      </p:sp>
      <p:sp>
        <p:nvSpPr>
          <p:cNvPr id="19" name="ZoneTexte 18">
            <a:extLst>
              <a:ext uri="{FF2B5EF4-FFF2-40B4-BE49-F238E27FC236}">
                <a16:creationId xmlns:a16="http://schemas.microsoft.com/office/drawing/2014/main" id="{0D13815D-79D9-91FE-74DA-716B78CC4398}"/>
              </a:ext>
            </a:extLst>
          </p:cNvPr>
          <p:cNvSpPr txBox="1"/>
          <p:nvPr/>
        </p:nvSpPr>
        <p:spPr>
          <a:xfrm>
            <a:off x="267368" y="783624"/>
            <a:ext cx="8750033" cy="830997"/>
          </a:xfrm>
          <a:prstGeom prst="rect">
            <a:avLst/>
          </a:prstGeom>
          <a:noFill/>
        </p:spPr>
        <p:txBody>
          <a:bodyPr wrap="square" rtlCol="0">
            <a:spAutoFit/>
          </a:bodyPr>
          <a:lstStyle/>
          <a:p>
            <a:r>
              <a:rPr lang="fr-FR" sz="2400" dirty="0">
                <a:latin typeface="+mj-lt"/>
              </a:rPr>
              <a:t>« La probabilité d’avoir un jeune est-elle liée à la condition corporelle chez le Manchot adélie dans la colonie de Devil Island? »</a:t>
            </a:r>
          </a:p>
        </p:txBody>
      </p:sp>
    </p:spTree>
    <p:extLst>
      <p:ext uri="{BB962C8B-B14F-4D97-AF65-F5344CB8AC3E}">
        <p14:creationId xmlns:p14="http://schemas.microsoft.com/office/powerpoint/2010/main" val="2989238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05C9F56-603F-72A1-9800-8ED3FEFA7C90}"/>
              </a:ext>
            </a:extLst>
          </p:cNvPr>
          <p:cNvSpPr>
            <a:spLocks noGrp="1"/>
          </p:cNvSpPr>
          <p:nvPr>
            <p:ph type="sldNum" sz="quarter" idx="12"/>
          </p:nvPr>
        </p:nvSpPr>
        <p:spPr/>
        <p:txBody>
          <a:bodyPr/>
          <a:lstStyle/>
          <a:p>
            <a:fld id="{228B8149-0202-48DD-B0CD-6908EF5896EA}" type="slidenum">
              <a:rPr lang="fr-FR" smtClean="0"/>
              <a:t>6</a:t>
            </a:fld>
            <a:endParaRPr lang="fr-FR"/>
          </a:p>
        </p:txBody>
      </p:sp>
      <p:pic>
        <p:nvPicPr>
          <p:cNvPr id="6" name="Image 5">
            <a:extLst>
              <a:ext uri="{FF2B5EF4-FFF2-40B4-BE49-F238E27FC236}">
                <a16:creationId xmlns:a16="http://schemas.microsoft.com/office/drawing/2014/main" id="{CFD557BF-6695-7AF8-BDD9-C753AE1066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60741" y="674757"/>
            <a:ext cx="3087815" cy="2952087"/>
          </a:xfrm>
          <a:prstGeom prst="rect">
            <a:avLst/>
          </a:prstGeom>
          <a:ln>
            <a:solidFill>
              <a:schemeClr val="tx1"/>
            </a:solidFill>
          </a:ln>
        </p:spPr>
      </p:pic>
      <p:pic>
        <p:nvPicPr>
          <p:cNvPr id="7" name="Picture 6">
            <a:extLst>
              <a:ext uri="{FF2B5EF4-FFF2-40B4-BE49-F238E27FC236}">
                <a16:creationId xmlns:a16="http://schemas.microsoft.com/office/drawing/2014/main" id="{4CECD2DB-F867-22C9-F7B9-960824EAAFD2}"/>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4569850" y="674757"/>
            <a:ext cx="4298996" cy="1854518"/>
          </a:xfrm>
          <a:prstGeom prst="rect">
            <a:avLst/>
          </a:prstGeom>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58C5B00A-CD0B-59D8-7AC3-9A0B5F00F3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69851" y="2605763"/>
            <a:ext cx="4329152" cy="2132367"/>
          </a:xfrm>
          <a:prstGeom prst="rect">
            <a:avLst/>
          </a:prstGeom>
          <a:effectLst>
            <a:softEdge rad="31750"/>
          </a:effectLst>
        </p:spPr>
      </p:pic>
      <p:pic>
        <p:nvPicPr>
          <p:cNvPr id="9" name="Image 8">
            <a:extLst>
              <a:ext uri="{FF2B5EF4-FFF2-40B4-BE49-F238E27FC236}">
                <a16:creationId xmlns:a16="http://schemas.microsoft.com/office/drawing/2014/main" id="{54F17E75-E7AD-E6C6-2EFD-7AF59DF1581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69851" y="4798706"/>
            <a:ext cx="4298996" cy="1936662"/>
          </a:xfrm>
          <a:prstGeom prst="rect">
            <a:avLst/>
          </a:prstGeom>
        </p:spPr>
      </p:pic>
      <p:pic>
        <p:nvPicPr>
          <p:cNvPr id="10" name="Image 9">
            <a:extLst>
              <a:ext uri="{FF2B5EF4-FFF2-40B4-BE49-F238E27FC236}">
                <a16:creationId xmlns:a16="http://schemas.microsoft.com/office/drawing/2014/main" id="{EEB036E3-98B0-B50A-3E4C-6D89E57B2F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60741" y="3787817"/>
            <a:ext cx="3105251" cy="2647950"/>
          </a:xfrm>
          <a:prstGeom prst="rect">
            <a:avLst/>
          </a:prstGeom>
          <a:ln>
            <a:solidFill>
              <a:schemeClr val="tx1"/>
            </a:solidFill>
          </a:ln>
        </p:spPr>
      </p:pic>
    </p:spTree>
    <p:extLst>
      <p:ext uri="{BB962C8B-B14F-4D97-AF65-F5344CB8AC3E}">
        <p14:creationId xmlns:p14="http://schemas.microsoft.com/office/powerpoint/2010/main" val="1106307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riangle isocèle 21">
            <a:extLst>
              <a:ext uri="{FF2B5EF4-FFF2-40B4-BE49-F238E27FC236}">
                <a16:creationId xmlns:a16="http://schemas.microsoft.com/office/drawing/2014/main" id="{98443627-5FBA-F40E-81E4-BC3E53554A1B}"/>
              </a:ext>
            </a:extLst>
          </p:cNvPr>
          <p:cNvSpPr/>
          <p:nvPr/>
        </p:nvSpPr>
        <p:spPr>
          <a:xfrm rot="10800000">
            <a:off x="5803738" y="273090"/>
            <a:ext cx="1597306" cy="5952456"/>
          </a:xfrm>
          <a:prstGeom prst="triangl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14B5C11D-9758-AADD-D812-3557F3F2F916}"/>
              </a:ext>
            </a:extLst>
          </p:cNvPr>
          <p:cNvSpPr>
            <a:spLocks noGrp="1"/>
          </p:cNvSpPr>
          <p:nvPr>
            <p:ph type="sldNum" sz="quarter" idx="12"/>
          </p:nvPr>
        </p:nvSpPr>
        <p:spPr/>
        <p:txBody>
          <a:bodyPr/>
          <a:lstStyle/>
          <a:p>
            <a:fld id="{228B8149-0202-48DD-B0CD-6908EF5896EA}" type="slidenum">
              <a:rPr lang="fr-FR" smtClean="0"/>
              <a:t>60</a:t>
            </a:fld>
            <a:endParaRPr lang="fr-FR"/>
          </a:p>
        </p:txBody>
      </p:sp>
      <p:sp>
        <p:nvSpPr>
          <p:cNvPr id="5" name="ZoneTexte 4">
            <a:extLst>
              <a:ext uri="{FF2B5EF4-FFF2-40B4-BE49-F238E27FC236}">
                <a16:creationId xmlns:a16="http://schemas.microsoft.com/office/drawing/2014/main" id="{19AEA879-CBF6-2D52-0049-8475658C9945}"/>
              </a:ext>
            </a:extLst>
          </p:cNvPr>
          <p:cNvSpPr txBox="1"/>
          <p:nvPr/>
        </p:nvSpPr>
        <p:spPr>
          <a:xfrm>
            <a:off x="-2049870" y="142285"/>
            <a:ext cx="7833595" cy="523220"/>
          </a:xfrm>
          <a:prstGeom prst="rect">
            <a:avLst/>
          </a:prstGeom>
          <a:noFill/>
        </p:spPr>
        <p:txBody>
          <a:bodyPr wrap="square" rtlCol="0">
            <a:spAutoFit/>
          </a:bodyPr>
          <a:lstStyle/>
          <a:p>
            <a:pPr algn="ctr"/>
            <a:r>
              <a:rPr lang="fr-FR" sz="2800" cap="small" dirty="0">
                <a:solidFill>
                  <a:prstClr val="black"/>
                </a:solidFill>
                <a:latin typeface="+mj-lt"/>
              </a:rPr>
              <a:t>L’inférence statistique</a:t>
            </a:r>
          </a:p>
        </p:txBody>
      </p:sp>
      <p:sp>
        <p:nvSpPr>
          <p:cNvPr id="2" name="Rectangle 1">
            <a:extLst>
              <a:ext uri="{FF2B5EF4-FFF2-40B4-BE49-F238E27FC236}">
                <a16:creationId xmlns:a16="http://schemas.microsoft.com/office/drawing/2014/main" id="{9C2E17D1-E843-FC59-840B-B8C5354430EE}"/>
              </a:ext>
            </a:extLst>
          </p:cNvPr>
          <p:cNvSpPr/>
          <p:nvPr/>
        </p:nvSpPr>
        <p:spPr>
          <a:xfrm>
            <a:off x="497711" y="1145894"/>
            <a:ext cx="3159889" cy="258115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00FF54E-AEE2-56D4-B3B4-1A7ED3C3214F}"/>
              </a:ext>
            </a:extLst>
          </p:cNvPr>
          <p:cNvSpPr/>
          <p:nvPr/>
        </p:nvSpPr>
        <p:spPr>
          <a:xfrm>
            <a:off x="650112" y="1298294"/>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1359AB7-E63F-82F2-4085-93BE7D4FA7FF}"/>
              </a:ext>
            </a:extLst>
          </p:cNvPr>
          <p:cNvSpPr/>
          <p:nvPr/>
        </p:nvSpPr>
        <p:spPr>
          <a:xfrm>
            <a:off x="2705583" y="1439119"/>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99BBC506-3705-D362-007F-7416B634F0EF}"/>
              </a:ext>
            </a:extLst>
          </p:cNvPr>
          <p:cNvSpPr/>
          <p:nvPr/>
        </p:nvSpPr>
        <p:spPr>
          <a:xfrm>
            <a:off x="1641679" y="2064152"/>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1274E5D1-E1BE-B899-248F-0B95A1BC00A3}"/>
              </a:ext>
            </a:extLst>
          </p:cNvPr>
          <p:cNvSpPr/>
          <p:nvPr/>
        </p:nvSpPr>
        <p:spPr>
          <a:xfrm>
            <a:off x="921152" y="2944793"/>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DF46740-F754-1A38-B77C-96085A44BF20}"/>
              </a:ext>
            </a:extLst>
          </p:cNvPr>
          <p:cNvSpPr/>
          <p:nvPr/>
        </p:nvSpPr>
        <p:spPr>
          <a:xfrm>
            <a:off x="2705583" y="2963119"/>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26838D28-8B4C-B455-37B0-17F80DC4B71E}"/>
              </a:ext>
            </a:extLst>
          </p:cNvPr>
          <p:cNvSpPr txBox="1"/>
          <p:nvPr/>
        </p:nvSpPr>
        <p:spPr>
          <a:xfrm>
            <a:off x="4097438" y="783624"/>
            <a:ext cx="4919963" cy="830997"/>
          </a:xfrm>
          <a:prstGeom prst="rect">
            <a:avLst/>
          </a:prstGeom>
          <a:noFill/>
        </p:spPr>
        <p:txBody>
          <a:bodyPr wrap="square" rtlCol="0">
            <a:spAutoFit/>
          </a:bodyPr>
          <a:lstStyle/>
          <a:p>
            <a:pPr algn="ctr"/>
            <a:r>
              <a:rPr lang="fr-FR" sz="2400" dirty="0">
                <a:latin typeface="+mj-lt"/>
              </a:rPr>
              <a:t>Une population est trop grande pour que chaque individu soit mesuré</a:t>
            </a:r>
          </a:p>
        </p:txBody>
      </p:sp>
      <p:sp>
        <p:nvSpPr>
          <p:cNvPr id="20" name="ZoneTexte 19">
            <a:extLst>
              <a:ext uri="{FF2B5EF4-FFF2-40B4-BE49-F238E27FC236}">
                <a16:creationId xmlns:a16="http://schemas.microsoft.com/office/drawing/2014/main" id="{FA9ABE65-C9B1-5623-DEC4-54FA46F3A248}"/>
              </a:ext>
            </a:extLst>
          </p:cNvPr>
          <p:cNvSpPr txBox="1"/>
          <p:nvPr/>
        </p:nvSpPr>
        <p:spPr>
          <a:xfrm>
            <a:off x="4081041" y="2853554"/>
            <a:ext cx="4919963" cy="461665"/>
          </a:xfrm>
          <a:prstGeom prst="rect">
            <a:avLst/>
          </a:prstGeom>
          <a:noFill/>
        </p:spPr>
        <p:txBody>
          <a:bodyPr wrap="square" rtlCol="0">
            <a:spAutoFit/>
          </a:bodyPr>
          <a:lstStyle/>
          <a:p>
            <a:pPr algn="ctr"/>
            <a:r>
              <a:rPr lang="fr-FR" sz="2400" dirty="0">
                <a:latin typeface="+mj-lt"/>
              </a:rPr>
              <a:t>On mesure quelques individus</a:t>
            </a:r>
          </a:p>
        </p:txBody>
      </p:sp>
      <p:sp>
        <p:nvSpPr>
          <p:cNvPr id="21" name="ZoneTexte 20">
            <a:extLst>
              <a:ext uri="{FF2B5EF4-FFF2-40B4-BE49-F238E27FC236}">
                <a16:creationId xmlns:a16="http://schemas.microsoft.com/office/drawing/2014/main" id="{08366A35-30A9-E67E-549E-4E424F52700F}"/>
              </a:ext>
            </a:extLst>
          </p:cNvPr>
          <p:cNvSpPr txBox="1"/>
          <p:nvPr/>
        </p:nvSpPr>
        <p:spPr>
          <a:xfrm>
            <a:off x="4285769" y="4354819"/>
            <a:ext cx="4919963" cy="1200329"/>
          </a:xfrm>
          <a:prstGeom prst="rect">
            <a:avLst/>
          </a:prstGeom>
          <a:noFill/>
        </p:spPr>
        <p:txBody>
          <a:bodyPr wrap="square" rtlCol="0">
            <a:spAutoFit/>
          </a:bodyPr>
          <a:lstStyle/>
          <a:p>
            <a:pPr algn="ctr"/>
            <a:r>
              <a:rPr lang="fr-FR" sz="2400" dirty="0">
                <a:latin typeface="+mj-lt"/>
              </a:rPr>
              <a:t>On formule une conclusion sur la population à partir de ces quelques individus</a:t>
            </a:r>
          </a:p>
        </p:txBody>
      </p:sp>
    </p:spTree>
    <p:extLst>
      <p:ext uri="{BB962C8B-B14F-4D97-AF65-F5344CB8AC3E}">
        <p14:creationId xmlns:p14="http://schemas.microsoft.com/office/powerpoint/2010/main" val="3144439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4B5C11D-9758-AADD-D812-3557F3F2F916}"/>
              </a:ext>
            </a:extLst>
          </p:cNvPr>
          <p:cNvSpPr>
            <a:spLocks noGrp="1"/>
          </p:cNvSpPr>
          <p:nvPr>
            <p:ph type="sldNum" sz="quarter" idx="12"/>
          </p:nvPr>
        </p:nvSpPr>
        <p:spPr/>
        <p:txBody>
          <a:bodyPr/>
          <a:lstStyle/>
          <a:p>
            <a:fld id="{228B8149-0202-48DD-B0CD-6908EF5896EA}" type="slidenum">
              <a:rPr lang="fr-FR" smtClean="0"/>
              <a:t>61</a:t>
            </a:fld>
            <a:endParaRPr lang="fr-FR"/>
          </a:p>
        </p:txBody>
      </p:sp>
      <p:sp>
        <p:nvSpPr>
          <p:cNvPr id="5" name="ZoneTexte 4">
            <a:extLst>
              <a:ext uri="{FF2B5EF4-FFF2-40B4-BE49-F238E27FC236}">
                <a16:creationId xmlns:a16="http://schemas.microsoft.com/office/drawing/2014/main" id="{19AEA879-CBF6-2D52-0049-8475658C9945}"/>
              </a:ext>
            </a:extLst>
          </p:cNvPr>
          <p:cNvSpPr txBox="1"/>
          <p:nvPr/>
        </p:nvSpPr>
        <p:spPr>
          <a:xfrm>
            <a:off x="-2049870" y="142285"/>
            <a:ext cx="7833595" cy="523220"/>
          </a:xfrm>
          <a:prstGeom prst="rect">
            <a:avLst/>
          </a:prstGeom>
          <a:noFill/>
        </p:spPr>
        <p:txBody>
          <a:bodyPr wrap="square" rtlCol="0">
            <a:spAutoFit/>
          </a:bodyPr>
          <a:lstStyle/>
          <a:p>
            <a:pPr algn="ctr"/>
            <a:r>
              <a:rPr lang="fr-FR" sz="2800" cap="small" dirty="0">
                <a:solidFill>
                  <a:prstClr val="black"/>
                </a:solidFill>
                <a:latin typeface="+mj-lt"/>
              </a:rPr>
              <a:t>L’inférence statistique</a:t>
            </a:r>
          </a:p>
        </p:txBody>
      </p:sp>
      <p:sp>
        <p:nvSpPr>
          <p:cNvPr id="8" name="Rectangle 7">
            <a:extLst>
              <a:ext uri="{FF2B5EF4-FFF2-40B4-BE49-F238E27FC236}">
                <a16:creationId xmlns:a16="http://schemas.microsoft.com/office/drawing/2014/main" id="{56689178-974D-02AC-8366-D30EEEC68245}"/>
              </a:ext>
            </a:extLst>
          </p:cNvPr>
          <p:cNvSpPr/>
          <p:nvPr/>
        </p:nvSpPr>
        <p:spPr>
          <a:xfrm>
            <a:off x="497711" y="1145894"/>
            <a:ext cx="3159889" cy="258115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C5C9782-01AB-AA64-BDA2-19B68817CC80}"/>
              </a:ext>
            </a:extLst>
          </p:cNvPr>
          <p:cNvSpPr/>
          <p:nvPr/>
        </p:nvSpPr>
        <p:spPr>
          <a:xfrm>
            <a:off x="650112" y="1298294"/>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6B633F71-BD58-56E7-C740-EDB94DADE84F}"/>
              </a:ext>
            </a:extLst>
          </p:cNvPr>
          <p:cNvSpPr/>
          <p:nvPr/>
        </p:nvSpPr>
        <p:spPr>
          <a:xfrm>
            <a:off x="2705583" y="1439119"/>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14B7B978-6B70-0E32-7156-9552AA234C7E}"/>
              </a:ext>
            </a:extLst>
          </p:cNvPr>
          <p:cNvSpPr/>
          <p:nvPr/>
        </p:nvSpPr>
        <p:spPr>
          <a:xfrm>
            <a:off x="1641679" y="2064152"/>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CA26734B-BAF1-8D36-9B2A-5C41D9A707DD}"/>
              </a:ext>
            </a:extLst>
          </p:cNvPr>
          <p:cNvSpPr/>
          <p:nvPr/>
        </p:nvSpPr>
        <p:spPr>
          <a:xfrm>
            <a:off x="921152" y="2944793"/>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DE4E8D11-75DB-4798-3B84-EB5C57013BEF}"/>
              </a:ext>
            </a:extLst>
          </p:cNvPr>
          <p:cNvSpPr/>
          <p:nvPr/>
        </p:nvSpPr>
        <p:spPr>
          <a:xfrm>
            <a:off x="2705583" y="2963119"/>
            <a:ext cx="542080" cy="4842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8AD36D7D-38FE-7271-D444-658B0ED871FF}"/>
              </a:ext>
            </a:extLst>
          </p:cNvPr>
          <p:cNvSpPr txBox="1"/>
          <p:nvPr/>
        </p:nvSpPr>
        <p:spPr>
          <a:xfrm>
            <a:off x="4081041" y="1145894"/>
            <a:ext cx="4919963" cy="4893647"/>
          </a:xfrm>
          <a:prstGeom prst="rect">
            <a:avLst/>
          </a:prstGeom>
          <a:noFill/>
        </p:spPr>
        <p:txBody>
          <a:bodyPr wrap="square" rtlCol="0">
            <a:spAutoFit/>
          </a:bodyPr>
          <a:lstStyle/>
          <a:p>
            <a:pPr algn="ctr"/>
            <a:r>
              <a:rPr lang="fr-FR" sz="2400" dirty="0">
                <a:latin typeface="+mj-lt"/>
              </a:rPr>
              <a:t>L’inférence est la raison d’être de l’analyse statistique de données</a:t>
            </a:r>
          </a:p>
          <a:p>
            <a:pPr algn="ctr"/>
            <a:endParaRPr lang="fr-FR" sz="2400" dirty="0">
              <a:latin typeface="+mj-lt"/>
            </a:endParaRPr>
          </a:p>
          <a:p>
            <a:pPr algn="ctr"/>
            <a:endParaRPr lang="fr-FR" sz="2400" dirty="0">
              <a:latin typeface="+mj-lt"/>
            </a:endParaRPr>
          </a:p>
          <a:p>
            <a:pPr algn="ctr"/>
            <a:r>
              <a:rPr lang="fr-FR" sz="2400" dirty="0">
                <a:latin typeface="+mj-lt"/>
              </a:rPr>
              <a:t>L’objectif est d’appliquer une conclusion sur un petit groupe d’individu à la population entière à laquelle ces individus appartiennent</a:t>
            </a:r>
          </a:p>
          <a:p>
            <a:pPr algn="ctr"/>
            <a:endParaRPr lang="fr-FR" sz="2400" dirty="0">
              <a:latin typeface="+mj-lt"/>
            </a:endParaRPr>
          </a:p>
          <a:p>
            <a:pPr algn="ctr"/>
            <a:r>
              <a:rPr lang="fr-FR" sz="2400" b="1" dirty="0">
                <a:latin typeface="+mj-lt"/>
              </a:rPr>
              <a:t>Condition : la représentativité des individus mesurés dans la population</a:t>
            </a:r>
          </a:p>
          <a:p>
            <a:pPr algn="ctr"/>
            <a:endParaRPr lang="fr-FR" sz="2400" dirty="0">
              <a:latin typeface="+mj-lt"/>
            </a:endParaRPr>
          </a:p>
          <a:p>
            <a:pPr algn="ctr"/>
            <a:r>
              <a:rPr lang="fr-FR" sz="2400" dirty="0">
                <a:latin typeface="+mj-lt"/>
              </a:rPr>
              <a:t>s</a:t>
            </a:r>
          </a:p>
        </p:txBody>
      </p:sp>
    </p:spTree>
    <p:extLst>
      <p:ext uri="{BB962C8B-B14F-4D97-AF65-F5344CB8AC3E}">
        <p14:creationId xmlns:p14="http://schemas.microsoft.com/office/powerpoint/2010/main" val="4240213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8141" y="1125342"/>
            <a:ext cx="5714373" cy="1754326"/>
          </a:xfrm>
          <a:prstGeom prst="rect">
            <a:avLst/>
          </a:prstGeom>
        </p:spPr>
        <p:txBody>
          <a:bodyPr wrap="square">
            <a:spAutoFit/>
          </a:bodyPr>
          <a:lstStyle/>
          <a:p>
            <a:r>
              <a:rPr lang="fr-FR" sz="5400" u="sng" dirty="0">
                <a:solidFill>
                  <a:prstClr val="black"/>
                </a:solidFill>
                <a:latin typeface="Calibri Light" panose="020F0302020204030204"/>
              </a:rPr>
              <a:t>Inférence </a:t>
            </a:r>
          </a:p>
          <a:p>
            <a:r>
              <a:rPr lang="fr-FR" sz="5400" u="sng" dirty="0">
                <a:solidFill>
                  <a:prstClr val="black"/>
                </a:solidFill>
                <a:latin typeface="Calibri Light" panose="020F0302020204030204"/>
              </a:rPr>
              <a:t>et causalité</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62</a:t>
            </a:fld>
            <a:endParaRPr lang="fr-FR"/>
          </a:p>
        </p:txBody>
      </p:sp>
    </p:spTree>
    <p:extLst>
      <p:ext uri="{BB962C8B-B14F-4D97-AF65-F5344CB8AC3E}">
        <p14:creationId xmlns:p14="http://schemas.microsoft.com/office/powerpoint/2010/main" val="2586028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27FB30-0A66-7A86-AB9B-19E1FC6AE1FD}"/>
              </a:ext>
            </a:extLst>
          </p:cNvPr>
          <p:cNvSpPr>
            <a:spLocks noGrp="1"/>
          </p:cNvSpPr>
          <p:nvPr>
            <p:ph type="sldNum" sz="quarter" idx="12"/>
          </p:nvPr>
        </p:nvSpPr>
        <p:spPr/>
        <p:txBody>
          <a:bodyPr/>
          <a:lstStyle/>
          <a:p>
            <a:fld id="{228B8149-0202-48DD-B0CD-6908EF5896EA}" type="slidenum">
              <a:rPr lang="fr-FR" smtClean="0"/>
              <a:t>63</a:t>
            </a:fld>
            <a:endParaRPr lang="fr-FR"/>
          </a:p>
        </p:txBody>
      </p:sp>
      <p:sp>
        <p:nvSpPr>
          <p:cNvPr id="5" name="Rectangle 4">
            <a:extLst>
              <a:ext uri="{FF2B5EF4-FFF2-40B4-BE49-F238E27FC236}">
                <a16:creationId xmlns:a16="http://schemas.microsoft.com/office/drawing/2014/main" id="{22B983B4-DD03-BB31-EB00-D49AEFEC5AA4}"/>
              </a:ext>
            </a:extLst>
          </p:cNvPr>
          <p:cNvSpPr/>
          <p:nvPr/>
        </p:nvSpPr>
        <p:spPr>
          <a:xfrm>
            <a:off x="1333240" y="1211027"/>
            <a:ext cx="6477521" cy="1114408"/>
          </a:xfrm>
          <a:prstGeom prst="rect">
            <a:avLst/>
          </a:prstGeom>
        </p:spPr>
        <p:txBody>
          <a:bodyPr wrap="square">
            <a:spAutoFit/>
          </a:bodyPr>
          <a:lstStyle/>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Les effectifs printaniers de chevreuils adultes sont-ils corrélés aux nombres de colliers accordés sur le plan de chasse de l’hiver qui précède dans le Vercors?</a:t>
            </a:r>
            <a:endParaRPr lang="fr-FR" sz="2100" b="1" dirty="0">
              <a:solidFill>
                <a:prstClr val="black"/>
              </a:solidFill>
              <a:latin typeface="+mj-lt"/>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A2F8E92-2120-E4DD-3C45-24E9EB57C85D}"/>
              </a:ext>
            </a:extLst>
          </p:cNvPr>
          <p:cNvSpPr/>
          <p:nvPr/>
        </p:nvSpPr>
        <p:spPr>
          <a:xfrm>
            <a:off x="1333240" y="2540669"/>
            <a:ext cx="6477521" cy="2882328"/>
          </a:xfrm>
          <a:prstGeom prst="rect">
            <a:avLst/>
          </a:prstGeom>
          <a:ln>
            <a:solidFill>
              <a:schemeClr val="tx1"/>
            </a:solidFill>
          </a:ln>
        </p:spPr>
        <p:txBody>
          <a:bodyPr wrap="square">
            <a:spAutoFit/>
          </a:bodyPr>
          <a:lstStyle/>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Pourquoi ai-je formulé ma question ainsi? </a:t>
            </a:r>
          </a:p>
          <a:p>
            <a:pPr>
              <a:lnSpc>
                <a:spcPct val="107000"/>
              </a:lnSpc>
              <a:spcAft>
                <a:spcPts val="600"/>
              </a:spcAft>
            </a:pPr>
            <a:endParaRPr lang="fr-FR" sz="2100" b="1" dirty="0">
              <a:solidFill>
                <a:prstClr val="black"/>
              </a:solidFill>
              <a:latin typeface="+mj-lt"/>
              <a:ea typeface="Calibri" panose="020F0502020204030204" pitchFamily="34" charset="0"/>
              <a:cs typeface="Times New Roman" panose="02020603050405020304" pitchFamily="18" charset="0"/>
            </a:endParaRPr>
          </a:p>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 parce que je sais que les nombres de colliers du plan de chasse sont une bonne mesure de la pression</a:t>
            </a:r>
          </a:p>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 parce que l’essentiel de la pression de chasse est en hiver</a:t>
            </a:r>
          </a:p>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 parce qu’on tire surtout des adultes</a:t>
            </a:r>
          </a:p>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 parce que le printemps est un moment clé du cycle de vie</a:t>
            </a:r>
          </a:p>
        </p:txBody>
      </p:sp>
    </p:spTree>
    <p:extLst>
      <p:ext uri="{BB962C8B-B14F-4D97-AF65-F5344CB8AC3E}">
        <p14:creationId xmlns:p14="http://schemas.microsoft.com/office/powerpoint/2010/main" val="4198630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27FB30-0A66-7A86-AB9B-19E1FC6AE1FD}"/>
              </a:ext>
            </a:extLst>
          </p:cNvPr>
          <p:cNvSpPr>
            <a:spLocks noGrp="1"/>
          </p:cNvSpPr>
          <p:nvPr>
            <p:ph type="sldNum" sz="quarter" idx="12"/>
          </p:nvPr>
        </p:nvSpPr>
        <p:spPr/>
        <p:txBody>
          <a:bodyPr/>
          <a:lstStyle/>
          <a:p>
            <a:fld id="{228B8149-0202-48DD-B0CD-6908EF5896EA}" type="slidenum">
              <a:rPr lang="fr-FR" smtClean="0"/>
              <a:t>64</a:t>
            </a:fld>
            <a:endParaRPr lang="fr-FR"/>
          </a:p>
        </p:txBody>
      </p:sp>
      <p:sp>
        <p:nvSpPr>
          <p:cNvPr id="5" name="Rectangle 4">
            <a:extLst>
              <a:ext uri="{FF2B5EF4-FFF2-40B4-BE49-F238E27FC236}">
                <a16:creationId xmlns:a16="http://schemas.microsoft.com/office/drawing/2014/main" id="{22B983B4-DD03-BB31-EB00-D49AEFEC5AA4}"/>
              </a:ext>
            </a:extLst>
          </p:cNvPr>
          <p:cNvSpPr/>
          <p:nvPr/>
        </p:nvSpPr>
        <p:spPr>
          <a:xfrm>
            <a:off x="1333240" y="1211027"/>
            <a:ext cx="6477521" cy="1114408"/>
          </a:xfrm>
          <a:prstGeom prst="rect">
            <a:avLst/>
          </a:prstGeom>
        </p:spPr>
        <p:txBody>
          <a:bodyPr wrap="square">
            <a:spAutoFit/>
          </a:bodyPr>
          <a:lstStyle/>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Les effectifs printaniers de chevreuils adultes sont-ils corrélés aux nombres de colliers accordés sur le plan de chasse de l’hiver qui précède dans le Vercors?</a:t>
            </a:r>
            <a:endParaRPr lang="fr-FR" sz="2100" b="1" dirty="0">
              <a:solidFill>
                <a:prstClr val="black"/>
              </a:solidFill>
              <a:latin typeface="+mj-lt"/>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A2F8E92-2120-E4DD-3C45-24E9EB57C85D}"/>
              </a:ext>
            </a:extLst>
          </p:cNvPr>
          <p:cNvSpPr/>
          <p:nvPr/>
        </p:nvSpPr>
        <p:spPr>
          <a:xfrm>
            <a:off x="1333240" y="2540669"/>
            <a:ext cx="6477521" cy="422808"/>
          </a:xfrm>
          <a:prstGeom prst="rect">
            <a:avLst/>
          </a:prstGeom>
          <a:ln>
            <a:noFill/>
          </a:ln>
        </p:spPr>
        <p:txBody>
          <a:bodyPr wrap="square">
            <a:spAutoFit/>
          </a:bodyPr>
          <a:lstStyle/>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Quels sont les processus biologiques en jeu?</a:t>
            </a:r>
          </a:p>
        </p:txBody>
      </p:sp>
      <p:sp>
        <p:nvSpPr>
          <p:cNvPr id="2" name="Ellipse 1">
            <a:extLst>
              <a:ext uri="{FF2B5EF4-FFF2-40B4-BE49-F238E27FC236}">
                <a16:creationId xmlns:a16="http://schemas.microsoft.com/office/drawing/2014/main" id="{60794119-140B-6E44-6D1E-6B8CAC82A83A}"/>
              </a:ext>
            </a:extLst>
          </p:cNvPr>
          <p:cNvSpPr/>
          <p:nvPr/>
        </p:nvSpPr>
        <p:spPr>
          <a:xfrm>
            <a:off x="6381448" y="3369320"/>
            <a:ext cx="1366200" cy="7641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Comptages d’adultes au printemps</a:t>
            </a:r>
          </a:p>
        </p:txBody>
      </p:sp>
      <p:sp>
        <p:nvSpPr>
          <p:cNvPr id="3" name="Ellipse 2">
            <a:extLst>
              <a:ext uri="{FF2B5EF4-FFF2-40B4-BE49-F238E27FC236}">
                <a16:creationId xmlns:a16="http://schemas.microsoft.com/office/drawing/2014/main" id="{9ADE871C-4184-D316-2AFF-7F7CF62FBFF4}"/>
              </a:ext>
            </a:extLst>
          </p:cNvPr>
          <p:cNvSpPr/>
          <p:nvPr/>
        </p:nvSpPr>
        <p:spPr>
          <a:xfrm>
            <a:off x="4258739" y="3372179"/>
            <a:ext cx="1366200" cy="7641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au printemps</a:t>
            </a:r>
          </a:p>
        </p:txBody>
      </p:sp>
      <p:cxnSp>
        <p:nvCxnSpPr>
          <p:cNvPr id="10" name="Connecteur droit avec flèche 9">
            <a:extLst>
              <a:ext uri="{FF2B5EF4-FFF2-40B4-BE49-F238E27FC236}">
                <a16:creationId xmlns:a16="http://schemas.microsoft.com/office/drawing/2014/main" id="{71330F90-2F7A-A07A-0A1E-F585CEE0B411}"/>
              </a:ext>
            </a:extLst>
          </p:cNvPr>
          <p:cNvCxnSpPr>
            <a:cxnSpLocks/>
            <a:stCxn id="3" idx="6"/>
            <a:endCxn id="2" idx="2"/>
          </p:cNvCxnSpPr>
          <p:nvPr/>
        </p:nvCxnSpPr>
        <p:spPr>
          <a:xfrm flipV="1">
            <a:off x="5624940" y="3751371"/>
            <a:ext cx="756509" cy="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1A3008F8-0C8E-75EF-34F1-58129FE281C7}"/>
              </a:ext>
            </a:extLst>
          </p:cNvPr>
          <p:cNvCxnSpPr>
            <a:cxnSpLocks/>
          </p:cNvCxnSpPr>
          <p:nvPr/>
        </p:nvCxnSpPr>
        <p:spPr>
          <a:xfrm>
            <a:off x="3695217" y="3778409"/>
            <a:ext cx="563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E93F5418-C629-2E04-5BAD-CCEDF7EF8217}"/>
              </a:ext>
            </a:extLst>
          </p:cNvPr>
          <p:cNvSpPr/>
          <p:nvPr/>
        </p:nvSpPr>
        <p:spPr>
          <a:xfrm>
            <a:off x="2328503" y="3392503"/>
            <a:ext cx="1366715" cy="76352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en hiver</a:t>
            </a:r>
          </a:p>
        </p:txBody>
      </p:sp>
      <p:sp>
        <p:nvSpPr>
          <p:cNvPr id="23" name="Rectangle 22">
            <a:extLst>
              <a:ext uri="{FF2B5EF4-FFF2-40B4-BE49-F238E27FC236}">
                <a16:creationId xmlns:a16="http://schemas.microsoft.com/office/drawing/2014/main" id="{E40830A6-E5AB-4A0C-B592-DDB49F3EA9ED}"/>
              </a:ext>
            </a:extLst>
          </p:cNvPr>
          <p:cNvSpPr/>
          <p:nvPr/>
        </p:nvSpPr>
        <p:spPr>
          <a:xfrm>
            <a:off x="2566684" y="5327972"/>
            <a:ext cx="833378" cy="5230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de colliers</a:t>
            </a:r>
          </a:p>
        </p:txBody>
      </p:sp>
      <p:cxnSp>
        <p:nvCxnSpPr>
          <p:cNvPr id="24" name="Connecteur droit avec flèche 23">
            <a:extLst>
              <a:ext uri="{FF2B5EF4-FFF2-40B4-BE49-F238E27FC236}">
                <a16:creationId xmlns:a16="http://schemas.microsoft.com/office/drawing/2014/main" id="{FA8053D8-3A6A-F1E1-EAD8-75B439A7F9D6}"/>
              </a:ext>
            </a:extLst>
          </p:cNvPr>
          <p:cNvCxnSpPr>
            <a:cxnSpLocks/>
          </p:cNvCxnSpPr>
          <p:nvPr/>
        </p:nvCxnSpPr>
        <p:spPr>
          <a:xfrm flipV="1">
            <a:off x="3002183" y="5006774"/>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6C08226-21E5-179F-5D11-23B4FB4AD423}"/>
              </a:ext>
            </a:extLst>
          </p:cNvPr>
          <p:cNvSpPr/>
          <p:nvPr/>
        </p:nvSpPr>
        <p:spPr>
          <a:xfrm>
            <a:off x="2533406" y="4485217"/>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Prélèvement réel</a:t>
            </a:r>
          </a:p>
        </p:txBody>
      </p:sp>
      <p:cxnSp>
        <p:nvCxnSpPr>
          <p:cNvPr id="27" name="Connecteur droit avec flèche 26">
            <a:extLst>
              <a:ext uri="{FF2B5EF4-FFF2-40B4-BE49-F238E27FC236}">
                <a16:creationId xmlns:a16="http://schemas.microsoft.com/office/drawing/2014/main" id="{EB61AF9E-F7AB-0175-8CBF-A0801D89F72A}"/>
              </a:ext>
            </a:extLst>
          </p:cNvPr>
          <p:cNvCxnSpPr>
            <a:cxnSpLocks/>
          </p:cNvCxnSpPr>
          <p:nvPr/>
        </p:nvCxnSpPr>
        <p:spPr>
          <a:xfrm flipV="1">
            <a:off x="3002183" y="4164019"/>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464821A0-3DC5-DBD1-AADA-6E3935173BDB}"/>
              </a:ext>
            </a:extLst>
          </p:cNvPr>
          <p:cNvCxnSpPr>
            <a:cxnSpLocks/>
            <a:stCxn id="31" idx="0"/>
            <a:endCxn id="16" idx="5"/>
          </p:cNvCxnSpPr>
          <p:nvPr/>
        </p:nvCxnSpPr>
        <p:spPr>
          <a:xfrm flipH="1" flipV="1">
            <a:off x="3495067" y="4044217"/>
            <a:ext cx="654910" cy="43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2DB146A-F37E-4160-B259-875F9D152B43}"/>
              </a:ext>
            </a:extLst>
          </p:cNvPr>
          <p:cNvSpPr/>
          <p:nvPr/>
        </p:nvSpPr>
        <p:spPr>
          <a:xfrm>
            <a:off x="366890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Mortalité naturelle</a:t>
            </a:r>
          </a:p>
        </p:txBody>
      </p:sp>
      <p:sp>
        <p:nvSpPr>
          <p:cNvPr id="33" name="Rectangle 32">
            <a:extLst>
              <a:ext uri="{FF2B5EF4-FFF2-40B4-BE49-F238E27FC236}">
                <a16:creationId xmlns:a16="http://schemas.microsoft.com/office/drawing/2014/main" id="{78C2C4C7-1493-4200-8AF6-7311B69B17AC}"/>
              </a:ext>
            </a:extLst>
          </p:cNvPr>
          <p:cNvSpPr/>
          <p:nvPr/>
        </p:nvSpPr>
        <p:spPr>
          <a:xfrm>
            <a:off x="142853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Immigration / Emigration</a:t>
            </a:r>
          </a:p>
        </p:txBody>
      </p:sp>
      <p:cxnSp>
        <p:nvCxnSpPr>
          <p:cNvPr id="34" name="Connecteur droit avec flèche 33">
            <a:extLst>
              <a:ext uri="{FF2B5EF4-FFF2-40B4-BE49-F238E27FC236}">
                <a16:creationId xmlns:a16="http://schemas.microsoft.com/office/drawing/2014/main" id="{15B1AE15-6548-BCD8-1842-23D17CB13F5E}"/>
              </a:ext>
            </a:extLst>
          </p:cNvPr>
          <p:cNvCxnSpPr>
            <a:cxnSpLocks/>
            <a:endCxn id="16" idx="3"/>
          </p:cNvCxnSpPr>
          <p:nvPr/>
        </p:nvCxnSpPr>
        <p:spPr>
          <a:xfrm flipV="1">
            <a:off x="1866688" y="4044216"/>
            <a:ext cx="661966" cy="433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C924B411-2C95-C078-0A29-558D091C1484}"/>
              </a:ext>
            </a:extLst>
          </p:cNvPr>
          <p:cNvSpPr txBox="1"/>
          <p:nvPr/>
        </p:nvSpPr>
        <p:spPr>
          <a:xfrm>
            <a:off x="3618887" y="3536779"/>
            <a:ext cx="716183" cy="300082"/>
          </a:xfrm>
          <a:prstGeom prst="rect">
            <a:avLst/>
          </a:prstGeom>
          <a:noFill/>
        </p:spPr>
        <p:txBody>
          <a:bodyPr wrap="square">
            <a:spAutoFit/>
          </a:bodyPr>
          <a:lstStyle/>
          <a:p>
            <a:pPr algn="ctr"/>
            <a:r>
              <a:rPr lang="fr-FR" sz="1350" i="1" dirty="0"/>
              <a:t>survie</a:t>
            </a:r>
          </a:p>
        </p:txBody>
      </p:sp>
      <p:sp>
        <p:nvSpPr>
          <p:cNvPr id="41" name="ZoneTexte 40">
            <a:extLst>
              <a:ext uri="{FF2B5EF4-FFF2-40B4-BE49-F238E27FC236}">
                <a16:creationId xmlns:a16="http://schemas.microsoft.com/office/drawing/2014/main" id="{9B356010-789C-63C7-98B5-4757CD2E0324}"/>
              </a:ext>
            </a:extLst>
          </p:cNvPr>
          <p:cNvSpPr txBox="1"/>
          <p:nvPr/>
        </p:nvSpPr>
        <p:spPr>
          <a:xfrm>
            <a:off x="5548328" y="3522556"/>
            <a:ext cx="890090" cy="300082"/>
          </a:xfrm>
          <a:prstGeom prst="rect">
            <a:avLst/>
          </a:prstGeom>
          <a:noFill/>
        </p:spPr>
        <p:txBody>
          <a:bodyPr wrap="square">
            <a:spAutoFit/>
          </a:bodyPr>
          <a:lstStyle/>
          <a:p>
            <a:pPr algn="ctr"/>
            <a:r>
              <a:rPr lang="fr-FR" sz="1350" i="1" dirty="0"/>
              <a:t>détection</a:t>
            </a:r>
          </a:p>
        </p:txBody>
      </p:sp>
    </p:spTree>
    <p:extLst>
      <p:ext uri="{BB962C8B-B14F-4D97-AF65-F5344CB8AC3E}">
        <p14:creationId xmlns:p14="http://schemas.microsoft.com/office/powerpoint/2010/main" val="3366571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F0A2BC2-A10A-6509-F1CD-4A89CC7F1110}"/>
              </a:ext>
            </a:extLst>
          </p:cNvPr>
          <p:cNvSpPr/>
          <p:nvPr/>
        </p:nvSpPr>
        <p:spPr>
          <a:xfrm>
            <a:off x="1143000" y="2237531"/>
            <a:ext cx="6858000" cy="10363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 name="Espace réservé du numéro de diapositive 3">
            <a:extLst>
              <a:ext uri="{FF2B5EF4-FFF2-40B4-BE49-F238E27FC236}">
                <a16:creationId xmlns:a16="http://schemas.microsoft.com/office/drawing/2014/main" id="{C527FB30-0A66-7A86-AB9B-19E1FC6AE1FD}"/>
              </a:ext>
            </a:extLst>
          </p:cNvPr>
          <p:cNvSpPr>
            <a:spLocks noGrp="1"/>
          </p:cNvSpPr>
          <p:nvPr>
            <p:ph type="sldNum" sz="quarter" idx="12"/>
          </p:nvPr>
        </p:nvSpPr>
        <p:spPr/>
        <p:txBody>
          <a:bodyPr/>
          <a:lstStyle/>
          <a:p>
            <a:fld id="{228B8149-0202-48DD-B0CD-6908EF5896EA}" type="slidenum">
              <a:rPr lang="fr-FR" smtClean="0"/>
              <a:t>65</a:t>
            </a:fld>
            <a:endParaRPr lang="fr-FR"/>
          </a:p>
        </p:txBody>
      </p:sp>
      <p:sp>
        <p:nvSpPr>
          <p:cNvPr id="5" name="Rectangle 4">
            <a:extLst>
              <a:ext uri="{FF2B5EF4-FFF2-40B4-BE49-F238E27FC236}">
                <a16:creationId xmlns:a16="http://schemas.microsoft.com/office/drawing/2014/main" id="{22B983B4-DD03-BB31-EB00-D49AEFEC5AA4}"/>
              </a:ext>
            </a:extLst>
          </p:cNvPr>
          <p:cNvSpPr/>
          <p:nvPr/>
        </p:nvSpPr>
        <p:spPr>
          <a:xfrm>
            <a:off x="1333240" y="1089490"/>
            <a:ext cx="6477521" cy="1114408"/>
          </a:xfrm>
          <a:prstGeom prst="rect">
            <a:avLst/>
          </a:prstGeom>
        </p:spPr>
        <p:txBody>
          <a:bodyPr wrap="square">
            <a:spAutoFit/>
          </a:bodyPr>
          <a:lstStyle/>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Le </a:t>
            </a:r>
            <a:r>
              <a:rPr lang="fr-FR" sz="2100" b="1" dirty="0">
                <a:solidFill>
                  <a:prstClr val="black"/>
                </a:solidFill>
                <a:latin typeface="+mj-lt"/>
                <a:ea typeface="Calibri" panose="020F0502020204030204" pitchFamily="34" charset="0"/>
                <a:cs typeface="Times New Roman" panose="02020603050405020304" pitchFamily="18" charset="0"/>
              </a:rPr>
              <a:t>diagramme causal</a:t>
            </a:r>
            <a:r>
              <a:rPr lang="fr-FR" sz="2100" dirty="0">
                <a:solidFill>
                  <a:prstClr val="black"/>
                </a:solidFill>
                <a:latin typeface="+mj-lt"/>
                <a:ea typeface="Calibri" panose="020F0502020204030204" pitchFamily="34" charset="0"/>
                <a:cs typeface="Times New Roman" panose="02020603050405020304" pitchFamily="18" charset="0"/>
              </a:rPr>
              <a:t> est la représentation de l’ensemble des </a:t>
            </a:r>
            <a:r>
              <a:rPr lang="fr-FR" sz="2100" u="sng" dirty="0">
                <a:solidFill>
                  <a:prstClr val="black"/>
                </a:solidFill>
                <a:latin typeface="+mj-lt"/>
                <a:ea typeface="Calibri" panose="020F0502020204030204" pitchFamily="34" charset="0"/>
                <a:cs typeface="Times New Roman" panose="02020603050405020304" pitchFamily="18" charset="0"/>
              </a:rPr>
              <a:t>processus observés</a:t>
            </a:r>
            <a:r>
              <a:rPr lang="fr-FR" sz="2100" dirty="0">
                <a:solidFill>
                  <a:prstClr val="black"/>
                </a:solidFill>
                <a:latin typeface="+mj-lt"/>
                <a:ea typeface="Calibri" panose="020F0502020204030204" pitchFamily="34" charset="0"/>
                <a:cs typeface="Times New Roman" panose="02020603050405020304" pitchFamily="18" charset="0"/>
              </a:rPr>
              <a:t> ou </a:t>
            </a:r>
            <a:r>
              <a:rPr lang="fr-FR" sz="2100" u="dash" dirty="0">
                <a:solidFill>
                  <a:prstClr val="black"/>
                </a:solidFill>
                <a:latin typeface="+mj-lt"/>
                <a:ea typeface="Calibri" panose="020F0502020204030204" pitchFamily="34" charset="0"/>
                <a:cs typeface="Times New Roman" panose="02020603050405020304" pitchFamily="18" charset="0"/>
              </a:rPr>
              <a:t>non observés </a:t>
            </a:r>
            <a:r>
              <a:rPr lang="fr-FR" sz="2100" dirty="0">
                <a:solidFill>
                  <a:prstClr val="black"/>
                </a:solidFill>
                <a:latin typeface="+mj-lt"/>
                <a:ea typeface="Calibri" panose="020F0502020204030204" pitchFamily="34" charset="0"/>
                <a:cs typeface="Times New Roman" panose="02020603050405020304" pitchFamily="18" charset="0"/>
              </a:rPr>
              <a:t>qui peuvent influer sur la réponse à la question posée.</a:t>
            </a:r>
            <a:endParaRPr lang="fr-FR" sz="2100" b="1" dirty="0">
              <a:solidFill>
                <a:prstClr val="black"/>
              </a:solidFill>
              <a:latin typeface="+mj-lt"/>
              <a:ea typeface="Calibri" panose="020F0502020204030204" pitchFamily="34" charset="0"/>
              <a:cs typeface="Times New Roman" panose="02020603050405020304" pitchFamily="18" charset="0"/>
            </a:endParaRPr>
          </a:p>
        </p:txBody>
      </p:sp>
      <p:sp>
        <p:nvSpPr>
          <p:cNvPr id="7" name="Ellipse 6">
            <a:extLst>
              <a:ext uri="{FF2B5EF4-FFF2-40B4-BE49-F238E27FC236}">
                <a16:creationId xmlns:a16="http://schemas.microsoft.com/office/drawing/2014/main" id="{FF82EACB-602B-6B71-6706-951AA5FB8E59}"/>
              </a:ext>
            </a:extLst>
          </p:cNvPr>
          <p:cNvSpPr/>
          <p:nvPr/>
        </p:nvSpPr>
        <p:spPr>
          <a:xfrm>
            <a:off x="6381448" y="3369320"/>
            <a:ext cx="1366200" cy="7641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Comptages d’adultes au printemps</a:t>
            </a:r>
          </a:p>
        </p:txBody>
      </p:sp>
      <p:sp>
        <p:nvSpPr>
          <p:cNvPr id="8" name="Ellipse 7">
            <a:extLst>
              <a:ext uri="{FF2B5EF4-FFF2-40B4-BE49-F238E27FC236}">
                <a16:creationId xmlns:a16="http://schemas.microsoft.com/office/drawing/2014/main" id="{78D829D4-4471-2DE4-9EE5-5D1F7CB8EB20}"/>
              </a:ext>
            </a:extLst>
          </p:cNvPr>
          <p:cNvSpPr/>
          <p:nvPr/>
        </p:nvSpPr>
        <p:spPr>
          <a:xfrm>
            <a:off x="4258739" y="3372179"/>
            <a:ext cx="1366200" cy="7641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au printemps</a:t>
            </a:r>
          </a:p>
        </p:txBody>
      </p:sp>
      <p:cxnSp>
        <p:nvCxnSpPr>
          <p:cNvPr id="9" name="Connecteur droit avec flèche 8">
            <a:extLst>
              <a:ext uri="{FF2B5EF4-FFF2-40B4-BE49-F238E27FC236}">
                <a16:creationId xmlns:a16="http://schemas.microsoft.com/office/drawing/2014/main" id="{C3233FF4-4C73-8F7F-7C66-51BD5BEB5F5B}"/>
              </a:ext>
            </a:extLst>
          </p:cNvPr>
          <p:cNvCxnSpPr>
            <a:cxnSpLocks/>
            <a:stCxn id="8" idx="6"/>
            <a:endCxn id="7" idx="2"/>
          </p:cNvCxnSpPr>
          <p:nvPr/>
        </p:nvCxnSpPr>
        <p:spPr>
          <a:xfrm flipV="1">
            <a:off x="5624940" y="3751371"/>
            <a:ext cx="756509" cy="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5A882387-6E27-DF38-3F25-14BF8ED79F7B}"/>
              </a:ext>
            </a:extLst>
          </p:cNvPr>
          <p:cNvCxnSpPr>
            <a:cxnSpLocks/>
          </p:cNvCxnSpPr>
          <p:nvPr/>
        </p:nvCxnSpPr>
        <p:spPr>
          <a:xfrm>
            <a:off x="3695217" y="3778409"/>
            <a:ext cx="563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B0F0075C-3EEB-86B6-7DB5-448312D8F384}"/>
              </a:ext>
            </a:extLst>
          </p:cNvPr>
          <p:cNvSpPr/>
          <p:nvPr/>
        </p:nvSpPr>
        <p:spPr>
          <a:xfrm>
            <a:off x="2328503" y="3392503"/>
            <a:ext cx="1366715" cy="76352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en hiver</a:t>
            </a:r>
          </a:p>
        </p:txBody>
      </p:sp>
      <p:sp>
        <p:nvSpPr>
          <p:cNvPr id="14" name="Rectangle 13">
            <a:extLst>
              <a:ext uri="{FF2B5EF4-FFF2-40B4-BE49-F238E27FC236}">
                <a16:creationId xmlns:a16="http://schemas.microsoft.com/office/drawing/2014/main" id="{B667249E-2383-77BF-C9FB-0A0A2F99A895}"/>
              </a:ext>
            </a:extLst>
          </p:cNvPr>
          <p:cNvSpPr/>
          <p:nvPr/>
        </p:nvSpPr>
        <p:spPr>
          <a:xfrm>
            <a:off x="2566684" y="5327972"/>
            <a:ext cx="833378" cy="5230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de colliers</a:t>
            </a:r>
          </a:p>
        </p:txBody>
      </p:sp>
      <p:cxnSp>
        <p:nvCxnSpPr>
          <p:cNvPr id="15" name="Connecteur droit avec flèche 14">
            <a:extLst>
              <a:ext uri="{FF2B5EF4-FFF2-40B4-BE49-F238E27FC236}">
                <a16:creationId xmlns:a16="http://schemas.microsoft.com/office/drawing/2014/main" id="{DE36857E-5C60-AEC9-FE38-130A55C1C8BE}"/>
              </a:ext>
            </a:extLst>
          </p:cNvPr>
          <p:cNvCxnSpPr>
            <a:cxnSpLocks/>
          </p:cNvCxnSpPr>
          <p:nvPr/>
        </p:nvCxnSpPr>
        <p:spPr>
          <a:xfrm flipV="1">
            <a:off x="3002183" y="5006774"/>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780990F-3B7E-7901-4AE1-CA8BBCEA4934}"/>
              </a:ext>
            </a:extLst>
          </p:cNvPr>
          <p:cNvSpPr/>
          <p:nvPr/>
        </p:nvSpPr>
        <p:spPr>
          <a:xfrm>
            <a:off x="2533406" y="4485217"/>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Prélèvement réel</a:t>
            </a:r>
          </a:p>
        </p:txBody>
      </p:sp>
      <p:cxnSp>
        <p:nvCxnSpPr>
          <p:cNvPr id="18" name="Connecteur droit avec flèche 17">
            <a:extLst>
              <a:ext uri="{FF2B5EF4-FFF2-40B4-BE49-F238E27FC236}">
                <a16:creationId xmlns:a16="http://schemas.microsoft.com/office/drawing/2014/main" id="{4545F6FD-AA82-8C4D-B680-CA4ED1326E18}"/>
              </a:ext>
            </a:extLst>
          </p:cNvPr>
          <p:cNvCxnSpPr>
            <a:cxnSpLocks/>
          </p:cNvCxnSpPr>
          <p:nvPr/>
        </p:nvCxnSpPr>
        <p:spPr>
          <a:xfrm flipV="1">
            <a:off x="3002183" y="4164019"/>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A88FFD1-66A2-D280-685F-FE71374EDC63}"/>
              </a:ext>
            </a:extLst>
          </p:cNvPr>
          <p:cNvCxnSpPr>
            <a:cxnSpLocks/>
            <a:stCxn id="20" idx="0"/>
            <a:endCxn id="13" idx="5"/>
          </p:cNvCxnSpPr>
          <p:nvPr/>
        </p:nvCxnSpPr>
        <p:spPr>
          <a:xfrm flipH="1" flipV="1">
            <a:off x="3495067" y="4044217"/>
            <a:ext cx="654910" cy="43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1EEFD2-F877-E322-357E-B0B1A5EB3BF0}"/>
              </a:ext>
            </a:extLst>
          </p:cNvPr>
          <p:cNvSpPr/>
          <p:nvPr/>
        </p:nvSpPr>
        <p:spPr>
          <a:xfrm>
            <a:off x="366890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Mortalité naturelle</a:t>
            </a:r>
          </a:p>
        </p:txBody>
      </p:sp>
      <p:sp>
        <p:nvSpPr>
          <p:cNvPr id="21" name="Rectangle 20">
            <a:extLst>
              <a:ext uri="{FF2B5EF4-FFF2-40B4-BE49-F238E27FC236}">
                <a16:creationId xmlns:a16="http://schemas.microsoft.com/office/drawing/2014/main" id="{40AD730A-6867-D5C3-A4DC-83F9E9AF1EAC}"/>
              </a:ext>
            </a:extLst>
          </p:cNvPr>
          <p:cNvSpPr/>
          <p:nvPr/>
        </p:nvSpPr>
        <p:spPr>
          <a:xfrm>
            <a:off x="142853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Immigration / Emigration</a:t>
            </a:r>
          </a:p>
        </p:txBody>
      </p:sp>
      <p:cxnSp>
        <p:nvCxnSpPr>
          <p:cNvPr id="22" name="Connecteur droit avec flèche 21">
            <a:extLst>
              <a:ext uri="{FF2B5EF4-FFF2-40B4-BE49-F238E27FC236}">
                <a16:creationId xmlns:a16="http://schemas.microsoft.com/office/drawing/2014/main" id="{30F64C38-FF54-3B84-B845-86105E377742}"/>
              </a:ext>
            </a:extLst>
          </p:cNvPr>
          <p:cNvCxnSpPr>
            <a:cxnSpLocks/>
            <a:endCxn id="13" idx="3"/>
          </p:cNvCxnSpPr>
          <p:nvPr/>
        </p:nvCxnSpPr>
        <p:spPr>
          <a:xfrm flipV="1">
            <a:off x="1866688" y="4044216"/>
            <a:ext cx="661966" cy="433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396D070-969B-E475-FEE6-8769E05CFA7D}"/>
              </a:ext>
            </a:extLst>
          </p:cNvPr>
          <p:cNvSpPr txBox="1"/>
          <p:nvPr/>
        </p:nvSpPr>
        <p:spPr>
          <a:xfrm>
            <a:off x="3618887" y="3536779"/>
            <a:ext cx="716183" cy="300082"/>
          </a:xfrm>
          <a:prstGeom prst="rect">
            <a:avLst/>
          </a:prstGeom>
          <a:noFill/>
        </p:spPr>
        <p:txBody>
          <a:bodyPr wrap="square">
            <a:spAutoFit/>
          </a:bodyPr>
          <a:lstStyle/>
          <a:p>
            <a:pPr algn="ctr"/>
            <a:r>
              <a:rPr lang="fr-FR" sz="1350" i="1" dirty="0"/>
              <a:t>survie</a:t>
            </a:r>
          </a:p>
        </p:txBody>
      </p:sp>
      <p:sp>
        <p:nvSpPr>
          <p:cNvPr id="29" name="ZoneTexte 28">
            <a:extLst>
              <a:ext uri="{FF2B5EF4-FFF2-40B4-BE49-F238E27FC236}">
                <a16:creationId xmlns:a16="http://schemas.microsoft.com/office/drawing/2014/main" id="{2571129E-7B2C-A305-2FEF-4487AA820B3F}"/>
              </a:ext>
            </a:extLst>
          </p:cNvPr>
          <p:cNvSpPr txBox="1"/>
          <p:nvPr/>
        </p:nvSpPr>
        <p:spPr>
          <a:xfrm>
            <a:off x="5548328" y="3522556"/>
            <a:ext cx="890090" cy="300082"/>
          </a:xfrm>
          <a:prstGeom prst="rect">
            <a:avLst/>
          </a:prstGeom>
          <a:noFill/>
        </p:spPr>
        <p:txBody>
          <a:bodyPr wrap="square">
            <a:spAutoFit/>
          </a:bodyPr>
          <a:lstStyle/>
          <a:p>
            <a:pPr algn="ctr"/>
            <a:r>
              <a:rPr lang="fr-FR" sz="1350" i="1" dirty="0"/>
              <a:t>détection</a:t>
            </a:r>
          </a:p>
        </p:txBody>
      </p:sp>
      <p:sp>
        <p:nvSpPr>
          <p:cNvPr id="35" name="Ellipse 34">
            <a:extLst>
              <a:ext uri="{FF2B5EF4-FFF2-40B4-BE49-F238E27FC236}">
                <a16:creationId xmlns:a16="http://schemas.microsoft.com/office/drawing/2014/main" id="{AAA6881A-EFB6-ECA2-B9B9-74F41773F734}"/>
              </a:ext>
            </a:extLst>
          </p:cNvPr>
          <p:cNvSpPr/>
          <p:nvPr/>
        </p:nvSpPr>
        <p:spPr>
          <a:xfrm>
            <a:off x="1186405" y="2506643"/>
            <a:ext cx="820899" cy="48203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6" name="ZoneTexte 35">
            <a:extLst>
              <a:ext uri="{FF2B5EF4-FFF2-40B4-BE49-F238E27FC236}">
                <a16:creationId xmlns:a16="http://schemas.microsoft.com/office/drawing/2014/main" id="{FBD587FC-FDF8-C949-C234-EF348E7D99D2}"/>
              </a:ext>
            </a:extLst>
          </p:cNvPr>
          <p:cNvSpPr txBox="1"/>
          <p:nvPr/>
        </p:nvSpPr>
        <p:spPr>
          <a:xfrm>
            <a:off x="1936134" y="2393169"/>
            <a:ext cx="1047239" cy="715581"/>
          </a:xfrm>
          <a:prstGeom prst="rect">
            <a:avLst/>
          </a:prstGeom>
          <a:noFill/>
        </p:spPr>
        <p:txBody>
          <a:bodyPr wrap="square">
            <a:spAutoFit/>
          </a:bodyPr>
          <a:lstStyle/>
          <a:p>
            <a:pPr algn="ctr"/>
            <a:r>
              <a:rPr lang="fr-FR" sz="1350" dirty="0"/>
              <a:t>Mesure = variable de réponse </a:t>
            </a:r>
          </a:p>
        </p:txBody>
      </p:sp>
      <p:sp>
        <p:nvSpPr>
          <p:cNvPr id="37" name="Rectangle 36">
            <a:extLst>
              <a:ext uri="{FF2B5EF4-FFF2-40B4-BE49-F238E27FC236}">
                <a16:creationId xmlns:a16="http://schemas.microsoft.com/office/drawing/2014/main" id="{F1A684C1-AAE4-62C9-C308-AFF1900CA486}"/>
              </a:ext>
            </a:extLst>
          </p:cNvPr>
          <p:cNvSpPr/>
          <p:nvPr/>
        </p:nvSpPr>
        <p:spPr>
          <a:xfrm>
            <a:off x="3011860" y="2516037"/>
            <a:ext cx="610583" cy="48203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8" name="ZoneTexte 37">
            <a:extLst>
              <a:ext uri="{FF2B5EF4-FFF2-40B4-BE49-F238E27FC236}">
                <a16:creationId xmlns:a16="http://schemas.microsoft.com/office/drawing/2014/main" id="{53F68A80-32B6-1DAF-EC8E-1CADC097461B}"/>
              </a:ext>
            </a:extLst>
          </p:cNvPr>
          <p:cNvSpPr txBox="1"/>
          <p:nvPr/>
        </p:nvSpPr>
        <p:spPr>
          <a:xfrm>
            <a:off x="3575454" y="2511964"/>
            <a:ext cx="1519230" cy="507831"/>
          </a:xfrm>
          <a:prstGeom prst="rect">
            <a:avLst/>
          </a:prstGeom>
          <a:noFill/>
        </p:spPr>
        <p:txBody>
          <a:bodyPr wrap="square">
            <a:spAutoFit/>
          </a:bodyPr>
          <a:lstStyle/>
          <a:p>
            <a:pPr algn="ctr"/>
            <a:r>
              <a:rPr lang="fr-FR" sz="1350" dirty="0"/>
              <a:t>Variation étudiée = variable explicative</a:t>
            </a:r>
          </a:p>
        </p:txBody>
      </p:sp>
      <p:cxnSp>
        <p:nvCxnSpPr>
          <p:cNvPr id="39" name="Connecteur droit avec flèche 38">
            <a:extLst>
              <a:ext uri="{FF2B5EF4-FFF2-40B4-BE49-F238E27FC236}">
                <a16:creationId xmlns:a16="http://schemas.microsoft.com/office/drawing/2014/main" id="{FBB9D74E-694A-A8CE-0DD0-F900522F6B55}"/>
              </a:ext>
            </a:extLst>
          </p:cNvPr>
          <p:cNvCxnSpPr>
            <a:cxnSpLocks/>
          </p:cNvCxnSpPr>
          <p:nvPr/>
        </p:nvCxnSpPr>
        <p:spPr>
          <a:xfrm>
            <a:off x="5348234" y="2546803"/>
            <a:ext cx="5680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AF1DE579-7A6C-C27D-A7CD-0B315870CCE2}"/>
              </a:ext>
            </a:extLst>
          </p:cNvPr>
          <p:cNvSpPr txBox="1"/>
          <p:nvPr/>
        </p:nvSpPr>
        <p:spPr>
          <a:xfrm>
            <a:off x="6029093" y="2336579"/>
            <a:ext cx="1519230" cy="507831"/>
          </a:xfrm>
          <a:prstGeom prst="rect">
            <a:avLst/>
          </a:prstGeom>
          <a:noFill/>
        </p:spPr>
        <p:txBody>
          <a:bodyPr wrap="square">
            <a:spAutoFit/>
          </a:bodyPr>
          <a:lstStyle/>
          <a:p>
            <a:pPr algn="ctr"/>
            <a:r>
              <a:rPr lang="fr-FR" sz="1350" dirty="0"/>
              <a:t>relation directionnelle</a:t>
            </a:r>
          </a:p>
        </p:txBody>
      </p:sp>
      <p:cxnSp>
        <p:nvCxnSpPr>
          <p:cNvPr id="43" name="Connecteur droit avec flèche 42">
            <a:extLst>
              <a:ext uri="{FF2B5EF4-FFF2-40B4-BE49-F238E27FC236}">
                <a16:creationId xmlns:a16="http://schemas.microsoft.com/office/drawing/2014/main" id="{723FAE2D-AE43-A2C9-9B68-0DF3889576E5}"/>
              </a:ext>
            </a:extLst>
          </p:cNvPr>
          <p:cNvCxnSpPr>
            <a:cxnSpLocks/>
          </p:cNvCxnSpPr>
          <p:nvPr/>
        </p:nvCxnSpPr>
        <p:spPr>
          <a:xfrm>
            <a:off x="5368012" y="2999401"/>
            <a:ext cx="56800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7EFCD1E2-E14F-D9D7-12AF-42999D53C6B2}"/>
              </a:ext>
            </a:extLst>
          </p:cNvPr>
          <p:cNvSpPr txBox="1"/>
          <p:nvPr/>
        </p:nvSpPr>
        <p:spPr>
          <a:xfrm>
            <a:off x="5996783" y="2789178"/>
            <a:ext cx="1519230" cy="507831"/>
          </a:xfrm>
          <a:prstGeom prst="rect">
            <a:avLst/>
          </a:prstGeom>
          <a:noFill/>
        </p:spPr>
        <p:txBody>
          <a:bodyPr wrap="square">
            <a:spAutoFit/>
          </a:bodyPr>
          <a:lstStyle/>
          <a:p>
            <a:pPr algn="ctr"/>
            <a:r>
              <a:rPr lang="fr-FR" sz="1350" dirty="0"/>
              <a:t>relation</a:t>
            </a:r>
          </a:p>
          <a:p>
            <a:pPr algn="ctr"/>
            <a:r>
              <a:rPr lang="fr-FR" sz="1350" dirty="0"/>
              <a:t>non directionnelle</a:t>
            </a:r>
          </a:p>
        </p:txBody>
      </p:sp>
    </p:spTree>
    <p:extLst>
      <p:ext uri="{BB962C8B-B14F-4D97-AF65-F5344CB8AC3E}">
        <p14:creationId xmlns:p14="http://schemas.microsoft.com/office/powerpoint/2010/main" val="3447505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27FB30-0A66-7A86-AB9B-19E1FC6AE1FD}"/>
              </a:ext>
            </a:extLst>
          </p:cNvPr>
          <p:cNvSpPr>
            <a:spLocks noGrp="1"/>
          </p:cNvSpPr>
          <p:nvPr>
            <p:ph type="sldNum" sz="quarter" idx="12"/>
          </p:nvPr>
        </p:nvSpPr>
        <p:spPr/>
        <p:txBody>
          <a:bodyPr/>
          <a:lstStyle/>
          <a:p>
            <a:fld id="{228B8149-0202-48DD-B0CD-6908EF5896EA}" type="slidenum">
              <a:rPr lang="fr-FR" smtClean="0"/>
              <a:t>66</a:t>
            </a:fld>
            <a:endParaRPr lang="fr-FR"/>
          </a:p>
        </p:txBody>
      </p:sp>
      <p:sp>
        <p:nvSpPr>
          <p:cNvPr id="5" name="Rectangle 4">
            <a:extLst>
              <a:ext uri="{FF2B5EF4-FFF2-40B4-BE49-F238E27FC236}">
                <a16:creationId xmlns:a16="http://schemas.microsoft.com/office/drawing/2014/main" id="{22B983B4-DD03-BB31-EB00-D49AEFEC5AA4}"/>
              </a:ext>
            </a:extLst>
          </p:cNvPr>
          <p:cNvSpPr/>
          <p:nvPr/>
        </p:nvSpPr>
        <p:spPr>
          <a:xfrm>
            <a:off x="1333240" y="1089490"/>
            <a:ext cx="6477521" cy="1882951"/>
          </a:xfrm>
          <a:prstGeom prst="rect">
            <a:avLst/>
          </a:prstGeom>
        </p:spPr>
        <p:txBody>
          <a:bodyPr wrap="square">
            <a:spAutoFit/>
          </a:bodyPr>
          <a:lstStyle/>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L’hypothèse</a:t>
            </a:r>
            <a:r>
              <a:rPr lang="fr-FR" sz="2100" dirty="0">
                <a:solidFill>
                  <a:prstClr val="black"/>
                </a:solidFill>
                <a:latin typeface="+mj-lt"/>
                <a:ea typeface="Calibri" panose="020F0502020204030204" pitchFamily="34" charset="0"/>
                <a:cs typeface="Times New Roman" panose="02020603050405020304" pitchFamily="18" charset="0"/>
              </a:rPr>
              <a:t> propose une </a:t>
            </a:r>
            <a:r>
              <a:rPr lang="fr-FR" sz="2100" u="sng" dirty="0">
                <a:solidFill>
                  <a:prstClr val="black"/>
                </a:solidFill>
                <a:latin typeface="+mj-lt"/>
                <a:ea typeface="Calibri" panose="020F0502020204030204" pitchFamily="34" charset="0"/>
                <a:cs typeface="Times New Roman" panose="02020603050405020304" pitchFamily="18" charset="0"/>
              </a:rPr>
              <a:t>interprétation</a:t>
            </a:r>
            <a:r>
              <a:rPr lang="fr-FR" sz="2100" dirty="0">
                <a:solidFill>
                  <a:prstClr val="black"/>
                </a:solidFill>
                <a:latin typeface="+mj-lt"/>
                <a:ea typeface="Calibri" panose="020F0502020204030204" pitchFamily="34" charset="0"/>
                <a:cs typeface="Times New Roman" panose="02020603050405020304" pitchFamily="18" charset="0"/>
              </a:rPr>
              <a:t> du diagramme causal que l’on va </a:t>
            </a:r>
            <a:r>
              <a:rPr lang="fr-FR" sz="2100" u="sng" dirty="0">
                <a:solidFill>
                  <a:prstClr val="black"/>
                </a:solidFill>
                <a:latin typeface="+mj-lt"/>
                <a:ea typeface="Calibri" panose="020F0502020204030204" pitchFamily="34" charset="0"/>
                <a:cs typeface="Times New Roman" panose="02020603050405020304" pitchFamily="18" charset="0"/>
              </a:rPr>
              <a:t>ensuite</a:t>
            </a:r>
            <a:r>
              <a:rPr lang="fr-FR" sz="2100" dirty="0">
                <a:solidFill>
                  <a:prstClr val="black"/>
                </a:solidFill>
                <a:latin typeface="+mj-lt"/>
                <a:ea typeface="Calibri" panose="020F0502020204030204" pitchFamily="34" charset="0"/>
                <a:cs typeface="Times New Roman" panose="02020603050405020304" pitchFamily="18" charset="0"/>
              </a:rPr>
              <a:t> mettre à l’épreuve des données.</a:t>
            </a:r>
            <a:endParaRPr lang="fr-FR" sz="2100" b="1" dirty="0">
              <a:solidFill>
                <a:prstClr val="black"/>
              </a:solidFill>
              <a:latin typeface="+mj-lt"/>
              <a:ea typeface="Calibri" panose="020F0502020204030204" pitchFamily="34" charset="0"/>
              <a:cs typeface="Times New Roman" panose="02020603050405020304" pitchFamily="18" charset="0"/>
            </a:endParaRPr>
          </a:p>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L’augmentation de la pression de chasse déséquilibre la démographie hivernale en faveur de la mortalité des adultes.</a:t>
            </a:r>
          </a:p>
        </p:txBody>
      </p:sp>
      <p:sp>
        <p:nvSpPr>
          <p:cNvPr id="7" name="Ellipse 6">
            <a:extLst>
              <a:ext uri="{FF2B5EF4-FFF2-40B4-BE49-F238E27FC236}">
                <a16:creationId xmlns:a16="http://schemas.microsoft.com/office/drawing/2014/main" id="{FF82EACB-602B-6B71-6706-951AA5FB8E59}"/>
              </a:ext>
            </a:extLst>
          </p:cNvPr>
          <p:cNvSpPr/>
          <p:nvPr/>
        </p:nvSpPr>
        <p:spPr>
          <a:xfrm>
            <a:off x="6381448" y="3369320"/>
            <a:ext cx="1366200" cy="7641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Comptages d’adultes au printemps</a:t>
            </a:r>
          </a:p>
        </p:txBody>
      </p:sp>
      <p:sp>
        <p:nvSpPr>
          <p:cNvPr id="8" name="Ellipse 7">
            <a:extLst>
              <a:ext uri="{FF2B5EF4-FFF2-40B4-BE49-F238E27FC236}">
                <a16:creationId xmlns:a16="http://schemas.microsoft.com/office/drawing/2014/main" id="{78D829D4-4471-2DE4-9EE5-5D1F7CB8EB20}"/>
              </a:ext>
            </a:extLst>
          </p:cNvPr>
          <p:cNvSpPr/>
          <p:nvPr/>
        </p:nvSpPr>
        <p:spPr>
          <a:xfrm>
            <a:off x="4258739" y="3372179"/>
            <a:ext cx="1366200" cy="7641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au printemps</a:t>
            </a:r>
          </a:p>
        </p:txBody>
      </p:sp>
      <p:cxnSp>
        <p:nvCxnSpPr>
          <p:cNvPr id="9" name="Connecteur droit avec flèche 8">
            <a:extLst>
              <a:ext uri="{FF2B5EF4-FFF2-40B4-BE49-F238E27FC236}">
                <a16:creationId xmlns:a16="http://schemas.microsoft.com/office/drawing/2014/main" id="{C3233FF4-4C73-8F7F-7C66-51BD5BEB5F5B}"/>
              </a:ext>
            </a:extLst>
          </p:cNvPr>
          <p:cNvCxnSpPr>
            <a:cxnSpLocks/>
            <a:stCxn id="8" idx="6"/>
            <a:endCxn id="7" idx="2"/>
          </p:cNvCxnSpPr>
          <p:nvPr/>
        </p:nvCxnSpPr>
        <p:spPr>
          <a:xfrm flipV="1">
            <a:off x="5624940" y="3751371"/>
            <a:ext cx="756509" cy="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5A882387-6E27-DF38-3F25-14BF8ED79F7B}"/>
              </a:ext>
            </a:extLst>
          </p:cNvPr>
          <p:cNvCxnSpPr>
            <a:cxnSpLocks/>
          </p:cNvCxnSpPr>
          <p:nvPr/>
        </p:nvCxnSpPr>
        <p:spPr>
          <a:xfrm>
            <a:off x="3695217" y="3778409"/>
            <a:ext cx="563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B0F0075C-3EEB-86B6-7DB5-448312D8F384}"/>
              </a:ext>
            </a:extLst>
          </p:cNvPr>
          <p:cNvSpPr/>
          <p:nvPr/>
        </p:nvSpPr>
        <p:spPr>
          <a:xfrm>
            <a:off x="2328503" y="3392503"/>
            <a:ext cx="1366715" cy="76352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en hiver</a:t>
            </a:r>
          </a:p>
        </p:txBody>
      </p:sp>
      <p:sp>
        <p:nvSpPr>
          <p:cNvPr id="14" name="Rectangle 13">
            <a:extLst>
              <a:ext uri="{FF2B5EF4-FFF2-40B4-BE49-F238E27FC236}">
                <a16:creationId xmlns:a16="http://schemas.microsoft.com/office/drawing/2014/main" id="{B667249E-2383-77BF-C9FB-0A0A2F99A895}"/>
              </a:ext>
            </a:extLst>
          </p:cNvPr>
          <p:cNvSpPr/>
          <p:nvPr/>
        </p:nvSpPr>
        <p:spPr>
          <a:xfrm>
            <a:off x="2566684" y="5327972"/>
            <a:ext cx="833378" cy="5230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de colliers</a:t>
            </a:r>
          </a:p>
        </p:txBody>
      </p:sp>
      <p:cxnSp>
        <p:nvCxnSpPr>
          <p:cNvPr id="15" name="Connecteur droit avec flèche 14">
            <a:extLst>
              <a:ext uri="{FF2B5EF4-FFF2-40B4-BE49-F238E27FC236}">
                <a16:creationId xmlns:a16="http://schemas.microsoft.com/office/drawing/2014/main" id="{DE36857E-5C60-AEC9-FE38-130A55C1C8BE}"/>
              </a:ext>
            </a:extLst>
          </p:cNvPr>
          <p:cNvCxnSpPr>
            <a:cxnSpLocks/>
          </p:cNvCxnSpPr>
          <p:nvPr/>
        </p:nvCxnSpPr>
        <p:spPr>
          <a:xfrm flipV="1">
            <a:off x="3002183" y="5006774"/>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780990F-3B7E-7901-4AE1-CA8BBCEA4934}"/>
              </a:ext>
            </a:extLst>
          </p:cNvPr>
          <p:cNvSpPr/>
          <p:nvPr/>
        </p:nvSpPr>
        <p:spPr>
          <a:xfrm>
            <a:off x="2533406" y="4485217"/>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Prélèvement réel</a:t>
            </a:r>
          </a:p>
        </p:txBody>
      </p:sp>
      <p:cxnSp>
        <p:nvCxnSpPr>
          <p:cNvPr id="18" name="Connecteur droit avec flèche 17">
            <a:extLst>
              <a:ext uri="{FF2B5EF4-FFF2-40B4-BE49-F238E27FC236}">
                <a16:creationId xmlns:a16="http://schemas.microsoft.com/office/drawing/2014/main" id="{4545F6FD-AA82-8C4D-B680-CA4ED1326E18}"/>
              </a:ext>
            </a:extLst>
          </p:cNvPr>
          <p:cNvCxnSpPr>
            <a:cxnSpLocks/>
          </p:cNvCxnSpPr>
          <p:nvPr/>
        </p:nvCxnSpPr>
        <p:spPr>
          <a:xfrm flipV="1">
            <a:off x="3002183" y="4164019"/>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A88FFD1-66A2-D280-685F-FE71374EDC63}"/>
              </a:ext>
            </a:extLst>
          </p:cNvPr>
          <p:cNvCxnSpPr>
            <a:cxnSpLocks/>
            <a:stCxn id="20" idx="0"/>
            <a:endCxn id="13" idx="5"/>
          </p:cNvCxnSpPr>
          <p:nvPr/>
        </p:nvCxnSpPr>
        <p:spPr>
          <a:xfrm flipH="1" flipV="1">
            <a:off x="3495067" y="4044217"/>
            <a:ext cx="654910" cy="43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1EEFD2-F877-E322-357E-B0B1A5EB3BF0}"/>
              </a:ext>
            </a:extLst>
          </p:cNvPr>
          <p:cNvSpPr/>
          <p:nvPr/>
        </p:nvSpPr>
        <p:spPr>
          <a:xfrm>
            <a:off x="366890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Mortalité naturelle</a:t>
            </a:r>
          </a:p>
        </p:txBody>
      </p:sp>
      <p:sp>
        <p:nvSpPr>
          <p:cNvPr id="21" name="Rectangle 20">
            <a:extLst>
              <a:ext uri="{FF2B5EF4-FFF2-40B4-BE49-F238E27FC236}">
                <a16:creationId xmlns:a16="http://schemas.microsoft.com/office/drawing/2014/main" id="{40AD730A-6867-D5C3-A4DC-83F9E9AF1EAC}"/>
              </a:ext>
            </a:extLst>
          </p:cNvPr>
          <p:cNvSpPr/>
          <p:nvPr/>
        </p:nvSpPr>
        <p:spPr>
          <a:xfrm>
            <a:off x="142853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Immigration / Emigration</a:t>
            </a:r>
          </a:p>
        </p:txBody>
      </p:sp>
      <p:cxnSp>
        <p:nvCxnSpPr>
          <p:cNvPr id="22" name="Connecteur droit avec flèche 21">
            <a:extLst>
              <a:ext uri="{FF2B5EF4-FFF2-40B4-BE49-F238E27FC236}">
                <a16:creationId xmlns:a16="http://schemas.microsoft.com/office/drawing/2014/main" id="{30F64C38-FF54-3B84-B845-86105E377742}"/>
              </a:ext>
            </a:extLst>
          </p:cNvPr>
          <p:cNvCxnSpPr>
            <a:cxnSpLocks/>
            <a:endCxn id="13" idx="3"/>
          </p:cNvCxnSpPr>
          <p:nvPr/>
        </p:nvCxnSpPr>
        <p:spPr>
          <a:xfrm flipV="1">
            <a:off x="1866688" y="4044216"/>
            <a:ext cx="661966" cy="433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396D070-969B-E475-FEE6-8769E05CFA7D}"/>
              </a:ext>
            </a:extLst>
          </p:cNvPr>
          <p:cNvSpPr txBox="1"/>
          <p:nvPr/>
        </p:nvSpPr>
        <p:spPr>
          <a:xfrm>
            <a:off x="3618887" y="3536779"/>
            <a:ext cx="716183" cy="300082"/>
          </a:xfrm>
          <a:prstGeom prst="rect">
            <a:avLst/>
          </a:prstGeom>
          <a:noFill/>
        </p:spPr>
        <p:txBody>
          <a:bodyPr wrap="square">
            <a:spAutoFit/>
          </a:bodyPr>
          <a:lstStyle/>
          <a:p>
            <a:pPr algn="ctr"/>
            <a:r>
              <a:rPr lang="fr-FR" sz="1350" i="1" dirty="0"/>
              <a:t>survie</a:t>
            </a:r>
          </a:p>
        </p:txBody>
      </p:sp>
      <p:sp>
        <p:nvSpPr>
          <p:cNvPr id="29" name="ZoneTexte 28">
            <a:extLst>
              <a:ext uri="{FF2B5EF4-FFF2-40B4-BE49-F238E27FC236}">
                <a16:creationId xmlns:a16="http://schemas.microsoft.com/office/drawing/2014/main" id="{2571129E-7B2C-A305-2FEF-4487AA820B3F}"/>
              </a:ext>
            </a:extLst>
          </p:cNvPr>
          <p:cNvSpPr txBox="1"/>
          <p:nvPr/>
        </p:nvSpPr>
        <p:spPr>
          <a:xfrm>
            <a:off x="5548328" y="3522556"/>
            <a:ext cx="890090" cy="300082"/>
          </a:xfrm>
          <a:prstGeom prst="rect">
            <a:avLst/>
          </a:prstGeom>
          <a:noFill/>
        </p:spPr>
        <p:txBody>
          <a:bodyPr wrap="square">
            <a:spAutoFit/>
          </a:bodyPr>
          <a:lstStyle/>
          <a:p>
            <a:pPr algn="ctr"/>
            <a:r>
              <a:rPr lang="fr-FR" sz="1350" i="1" dirty="0"/>
              <a:t>détection</a:t>
            </a:r>
          </a:p>
        </p:txBody>
      </p:sp>
    </p:spTree>
    <p:extLst>
      <p:ext uri="{BB962C8B-B14F-4D97-AF65-F5344CB8AC3E}">
        <p14:creationId xmlns:p14="http://schemas.microsoft.com/office/powerpoint/2010/main" val="1232321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27FB30-0A66-7A86-AB9B-19E1FC6AE1FD}"/>
              </a:ext>
            </a:extLst>
          </p:cNvPr>
          <p:cNvSpPr>
            <a:spLocks noGrp="1"/>
          </p:cNvSpPr>
          <p:nvPr>
            <p:ph type="sldNum" sz="quarter" idx="12"/>
          </p:nvPr>
        </p:nvSpPr>
        <p:spPr/>
        <p:txBody>
          <a:bodyPr/>
          <a:lstStyle/>
          <a:p>
            <a:fld id="{228B8149-0202-48DD-B0CD-6908EF5896EA}" type="slidenum">
              <a:rPr lang="fr-FR" smtClean="0"/>
              <a:t>67</a:t>
            </a:fld>
            <a:endParaRPr lang="fr-FR"/>
          </a:p>
        </p:txBody>
      </p:sp>
      <p:sp>
        <p:nvSpPr>
          <p:cNvPr id="5" name="Rectangle 4">
            <a:extLst>
              <a:ext uri="{FF2B5EF4-FFF2-40B4-BE49-F238E27FC236}">
                <a16:creationId xmlns:a16="http://schemas.microsoft.com/office/drawing/2014/main" id="{22B983B4-DD03-BB31-EB00-D49AEFEC5AA4}"/>
              </a:ext>
            </a:extLst>
          </p:cNvPr>
          <p:cNvSpPr/>
          <p:nvPr/>
        </p:nvSpPr>
        <p:spPr>
          <a:xfrm>
            <a:off x="1333240" y="1089490"/>
            <a:ext cx="6477521" cy="1191352"/>
          </a:xfrm>
          <a:prstGeom prst="rect">
            <a:avLst/>
          </a:prstGeom>
        </p:spPr>
        <p:txBody>
          <a:bodyPr wrap="square">
            <a:spAutoFit/>
          </a:bodyPr>
          <a:lstStyle/>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Les prédictions </a:t>
            </a:r>
            <a:r>
              <a:rPr lang="fr-FR" sz="2100" dirty="0">
                <a:solidFill>
                  <a:prstClr val="black"/>
                </a:solidFill>
                <a:latin typeface="+mj-lt"/>
                <a:ea typeface="Calibri" panose="020F0502020204030204" pitchFamily="34" charset="0"/>
                <a:cs typeface="Times New Roman" panose="02020603050405020304" pitchFamily="18" charset="0"/>
              </a:rPr>
              <a:t>expriment qui devrait se passer pour nos données si l’hypothèse formulée est vraie</a:t>
            </a:r>
          </a:p>
          <a:p>
            <a:pPr>
              <a:lnSpc>
                <a:spcPct val="107000"/>
              </a:lnSpc>
              <a:spcAft>
                <a:spcPts val="600"/>
              </a:spcAft>
            </a:pPr>
            <a:endParaRPr lang="fr-FR" sz="2100" dirty="0">
              <a:solidFill>
                <a:prstClr val="black"/>
              </a:solidFill>
              <a:latin typeface="+mj-lt"/>
              <a:ea typeface="Calibri" panose="020F0502020204030204" pitchFamily="34" charset="0"/>
              <a:cs typeface="Times New Roman" panose="02020603050405020304" pitchFamily="18" charset="0"/>
            </a:endParaRPr>
          </a:p>
        </p:txBody>
      </p:sp>
      <p:sp>
        <p:nvSpPr>
          <p:cNvPr id="7" name="Ellipse 6">
            <a:extLst>
              <a:ext uri="{FF2B5EF4-FFF2-40B4-BE49-F238E27FC236}">
                <a16:creationId xmlns:a16="http://schemas.microsoft.com/office/drawing/2014/main" id="{FF82EACB-602B-6B71-6706-951AA5FB8E59}"/>
              </a:ext>
            </a:extLst>
          </p:cNvPr>
          <p:cNvSpPr/>
          <p:nvPr/>
        </p:nvSpPr>
        <p:spPr>
          <a:xfrm>
            <a:off x="6381448" y="3369320"/>
            <a:ext cx="1366200" cy="7641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Comptages d’adultes au printemps</a:t>
            </a:r>
          </a:p>
        </p:txBody>
      </p:sp>
      <p:sp>
        <p:nvSpPr>
          <p:cNvPr id="8" name="Ellipse 7">
            <a:extLst>
              <a:ext uri="{FF2B5EF4-FFF2-40B4-BE49-F238E27FC236}">
                <a16:creationId xmlns:a16="http://schemas.microsoft.com/office/drawing/2014/main" id="{78D829D4-4471-2DE4-9EE5-5D1F7CB8EB20}"/>
              </a:ext>
            </a:extLst>
          </p:cNvPr>
          <p:cNvSpPr/>
          <p:nvPr/>
        </p:nvSpPr>
        <p:spPr>
          <a:xfrm>
            <a:off x="4258739" y="3372179"/>
            <a:ext cx="1366200" cy="7641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au printemps</a:t>
            </a:r>
          </a:p>
        </p:txBody>
      </p:sp>
      <p:cxnSp>
        <p:nvCxnSpPr>
          <p:cNvPr id="9" name="Connecteur droit avec flèche 8">
            <a:extLst>
              <a:ext uri="{FF2B5EF4-FFF2-40B4-BE49-F238E27FC236}">
                <a16:creationId xmlns:a16="http://schemas.microsoft.com/office/drawing/2014/main" id="{C3233FF4-4C73-8F7F-7C66-51BD5BEB5F5B}"/>
              </a:ext>
            </a:extLst>
          </p:cNvPr>
          <p:cNvCxnSpPr>
            <a:cxnSpLocks/>
            <a:stCxn id="8" idx="6"/>
            <a:endCxn id="7" idx="2"/>
          </p:cNvCxnSpPr>
          <p:nvPr/>
        </p:nvCxnSpPr>
        <p:spPr>
          <a:xfrm flipV="1">
            <a:off x="5624940" y="3751371"/>
            <a:ext cx="756509" cy="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5A882387-6E27-DF38-3F25-14BF8ED79F7B}"/>
              </a:ext>
            </a:extLst>
          </p:cNvPr>
          <p:cNvCxnSpPr>
            <a:cxnSpLocks/>
          </p:cNvCxnSpPr>
          <p:nvPr/>
        </p:nvCxnSpPr>
        <p:spPr>
          <a:xfrm>
            <a:off x="3695217" y="3778409"/>
            <a:ext cx="563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B0F0075C-3EEB-86B6-7DB5-448312D8F384}"/>
              </a:ext>
            </a:extLst>
          </p:cNvPr>
          <p:cNvSpPr/>
          <p:nvPr/>
        </p:nvSpPr>
        <p:spPr>
          <a:xfrm>
            <a:off x="2328503" y="3392503"/>
            <a:ext cx="1366715" cy="76352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en hiver</a:t>
            </a:r>
          </a:p>
        </p:txBody>
      </p:sp>
      <p:sp>
        <p:nvSpPr>
          <p:cNvPr id="14" name="Rectangle 13">
            <a:extLst>
              <a:ext uri="{FF2B5EF4-FFF2-40B4-BE49-F238E27FC236}">
                <a16:creationId xmlns:a16="http://schemas.microsoft.com/office/drawing/2014/main" id="{B667249E-2383-77BF-C9FB-0A0A2F99A895}"/>
              </a:ext>
            </a:extLst>
          </p:cNvPr>
          <p:cNvSpPr/>
          <p:nvPr/>
        </p:nvSpPr>
        <p:spPr>
          <a:xfrm>
            <a:off x="2566684" y="5327972"/>
            <a:ext cx="833378" cy="5230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de colliers</a:t>
            </a:r>
          </a:p>
        </p:txBody>
      </p:sp>
      <p:cxnSp>
        <p:nvCxnSpPr>
          <p:cNvPr id="15" name="Connecteur droit avec flèche 14">
            <a:extLst>
              <a:ext uri="{FF2B5EF4-FFF2-40B4-BE49-F238E27FC236}">
                <a16:creationId xmlns:a16="http://schemas.microsoft.com/office/drawing/2014/main" id="{DE36857E-5C60-AEC9-FE38-130A55C1C8BE}"/>
              </a:ext>
            </a:extLst>
          </p:cNvPr>
          <p:cNvCxnSpPr>
            <a:cxnSpLocks/>
          </p:cNvCxnSpPr>
          <p:nvPr/>
        </p:nvCxnSpPr>
        <p:spPr>
          <a:xfrm flipV="1">
            <a:off x="3002183" y="5006774"/>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780990F-3B7E-7901-4AE1-CA8BBCEA4934}"/>
              </a:ext>
            </a:extLst>
          </p:cNvPr>
          <p:cNvSpPr/>
          <p:nvPr/>
        </p:nvSpPr>
        <p:spPr>
          <a:xfrm>
            <a:off x="2533406" y="4485217"/>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Prélèvement réel</a:t>
            </a:r>
          </a:p>
        </p:txBody>
      </p:sp>
      <p:cxnSp>
        <p:nvCxnSpPr>
          <p:cNvPr id="18" name="Connecteur droit avec flèche 17">
            <a:extLst>
              <a:ext uri="{FF2B5EF4-FFF2-40B4-BE49-F238E27FC236}">
                <a16:creationId xmlns:a16="http://schemas.microsoft.com/office/drawing/2014/main" id="{4545F6FD-AA82-8C4D-B680-CA4ED1326E18}"/>
              </a:ext>
            </a:extLst>
          </p:cNvPr>
          <p:cNvCxnSpPr>
            <a:cxnSpLocks/>
          </p:cNvCxnSpPr>
          <p:nvPr/>
        </p:nvCxnSpPr>
        <p:spPr>
          <a:xfrm flipV="1">
            <a:off x="3002183" y="4164019"/>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A88FFD1-66A2-D280-685F-FE71374EDC63}"/>
              </a:ext>
            </a:extLst>
          </p:cNvPr>
          <p:cNvCxnSpPr>
            <a:cxnSpLocks/>
            <a:stCxn id="20" idx="0"/>
            <a:endCxn id="13" idx="5"/>
          </p:cNvCxnSpPr>
          <p:nvPr/>
        </p:nvCxnSpPr>
        <p:spPr>
          <a:xfrm flipH="1" flipV="1">
            <a:off x="3495067" y="4044217"/>
            <a:ext cx="654910" cy="43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1EEFD2-F877-E322-357E-B0B1A5EB3BF0}"/>
              </a:ext>
            </a:extLst>
          </p:cNvPr>
          <p:cNvSpPr/>
          <p:nvPr/>
        </p:nvSpPr>
        <p:spPr>
          <a:xfrm>
            <a:off x="366890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Mortalité naturelle</a:t>
            </a:r>
          </a:p>
        </p:txBody>
      </p:sp>
      <p:sp>
        <p:nvSpPr>
          <p:cNvPr id="21" name="Rectangle 20">
            <a:extLst>
              <a:ext uri="{FF2B5EF4-FFF2-40B4-BE49-F238E27FC236}">
                <a16:creationId xmlns:a16="http://schemas.microsoft.com/office/drawing/2014/main" id="{40AD730A-6867-D5C3-A4DC-83F9E9AF1EAC}"/>
              </a:ext>
            </a:extLst>
          </p:cNvPr>
          <p:cNvSpPr/>
          <p:nvPr/>
        </p:nvSpPr>
        <p:spPr>
          <a:xfrm>
            <a:off x="142853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Immigration / Emigration</a:t>
            </a:r>
          </a:p>
        </p:txBody>
      </p:sp>
      <p:cxnSp>
        <p:nvCxnSpPr>
          <p:cNvPr id="22" name="Connecteur droit avec flèche 21">
            <a:extLst>
              <a:ext uri="{FF2B5EF4-FFF2-40B4-BE49-F238E27FC236}">
                <a16:creationId xmlns:a16="http://schemas.microsoft.com/office/drawing/2014/main" id="{30F64C38-FF54-3B84-B845-86105E377742}"/>
              </a:ext>
            </a:extLst>
          </p:cNvPr>
          <p:cNvCxnSpPr>
            <a:cxnSpLocks/>
            <a:endCxn id="13" idx="3"/>
          </p:cNvCxnSpPr>
          <p:nvPr/>
        </p:nvCxnSpPr>
        <p:spPr>
          <a:xfrm flipV="1">
            <a:off x="1866688" y="4044216"/>
            <a:ext cx="661966" cy="433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396D070-969B-E475-FEE6-8769E05CFA7D}"/>
              </a:ext>
            </a:extLst>
          </p:cNvPr>
          <p:cNvSpPr txBox="1"/>
          <p:nvPr/>
        </p:nvSpPr>
        <p:spPr>
          <a:xfrm>
            <a:off x="3618887" y="3536779"/>
            <a:ext cx="716183" cy="300082"/>
          </a:xfrm>
          <a:prstGeom prst="rect">
            <a:avLst/>
          </a:prstGeom>
          <a:noFill/>
        </p:spPr>
        <p:txBody>
          <a:bodyPr wrap="square">
            <a:spAutoFit/>
          </a:bodyPr>
          <a:lstStyle/>
          <a:p>
            <a:pPr algn="ctr"/>
            <a:r>
              <a:rPr lang="fr-FR" sz="1350" i="1" dirty="0"/>
              <a:t>survie</a:t>
            </a:r>
          </a:p>
        </p:txBody>
      </p:sp>
      <p:sp>
        <p:nvSpPr>
          <p:cNvPr id="29" name="ZoneTexte 28">
            <a:extLst>
              <a:ext uri="{FF2B5EF4-FFF2-40B4-BE49-F238E27FC236}">
                <a16:creationId xmlns:a16="http://schemas.microsoft.com/office/drawing/2014/main" id="{2571129E-7B2C-A305-2FEF-4487AA820B3F}"/>
              </a:ext>
            </a:extLst>
          </p:cNvPr>
          <p:cNvSpPr txBox="1"/>
          <p:nvPr/>
        </p:nvSpPr>
        <p:spPr>
          <a:xfrm>
            <a:off x="5548328" y="3522556"/>
            <a:ext cx="890090" cy="300082"/>
          </a:xfrm>
          <a:prstGeom prst="rect">
            <a:avLst/>
          </a:prstGeom>
          <a:noFill/>
        </p:spPr>
        <p:txBody>
          <a:bodyPr wrap="square">
            <a:spAutoFit/>
          </a:bodyPr>
          <a:lstStyle/>
          <a:p>
            <a:pPr algn="ctr"/>
            <a:r>
              <a:rPr lang="fr-FR" sz="1350" i="1" dirty="0"/>
              <a:t>détection</a:t>
            </a:r>
          </a:p>
        </p:txBody>
      </p:sp>
      <p:sp>
        <p:nvSpPr>
          <p:cNvPr id="2" name="Rectangle 1">
            <a:extLst>
              <a:ext uri="{FF2B5EF4-FFF2-40B4-BE49-F238E27FC236}">
                <a16:creationId xmlns:a16="http://schemas.microsoft.com/office/drawing/2014/main" id="{4EE1072A-B375-E9E3-AD4D-E4EA86D53AD5}"/>
              </a:ext>
            </a:extLst>
          </p:cNvPr>
          <p:cNvSpPr/>
          <p:nvPr/>
        </p:nvSpPr>
        <p:spPr>
          <a:xfrm>
            <a:off x="2927570" y="5006776"/>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3" name="Rectangle 2">
            <a:extLst>
              <a:ext uri="{FF2B5EF4-FFF2-40B4-BE49-F238E27FC236}">
                <a16:creationId xmlns:a16="http://schemas.microsoft.com/office/drawing/2014/main" id="{C74BF1BD-69F7-4ED4-0A44-27B832A63F76}"/>
              </a:ext>
            </a:extLst>
          </p:cNvPr>
          <p:cNvSpPr/>
          <p:nvPr/>
        </p:nvSpPr>
        <p:spPr>
          <a:xfrm>
            <a:off x="2948534" y="4157481"/>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6" name="Rectangle 5">
            <a:extLst>
              <a:ext uri="{FF2B5EF4-FFF2-40B4-BE49-F238E27FC236}">
                <a16:creationId xmlns:a16="http://schemas.microsoft.com/office/drawing/2014/main" id="{B04E18D1-3BD2-4B37-A46D-5CCB6BF53436}"/>
              </a:ext>
            </a:extLst>
          </p:cNvPr>
          <p:cNvSpPr/>
          <p:nvPr/>
        </p:nvSpPr>
        <p:spPr>
          <a:xfrm>
            <a:off x="3699135" y="4002210"/>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10" name="Rectangle 9">
            <a:extLst>
              <a:ext uri="{FF2B5EF4-FFF2-40B4-BE49-F238E27FC236}">
                <a16:creationId xmlns:a16="http://schemas.microsoft.com/office/drawing/2014/main" id="{8BB9EDF0-9274-E462-586D-644AA40199E6}"/>
              </a:ext>
            </a:extLst>
          </p:cNvPr>
          <p:cNvSpPr/>
          <p:nvPr/>
        </p:nvSpPr>
        <p:spPr>
          <a:xfrm>
            <a:off x="1564503" y="4044733"/>
            <a:ext cx="661966" cy="284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r>
              <a:rPr lang="fr-FR" sz="2100" dirty="0">
                <a:solidFill>
                  <a:schemeClr val="tx1"/>
                </a:solidFill>
              </a:rPr>
              <a:t>/</a:t>
            </a:r>
            <a:r>
              <a:rPr lang="fr-FR" sz="2100" b="1" dirty="0">
                <a:solidFill>
                  <a:schemeClr val="tx1"/>
                </a:solidFill>
              </a:rPr>
              <a:t>-</a:t>
            </a:r>
            <a:endParaRPr lang="fr-FR" sz="1200" b="1" dirty="0">
              <a:solidFill>
                <a:schemeClr val="tx1"/>
              </a:solidFill>
            </a:endParaRPr>
          </a:p>
        </p:txBody>
      </p:sp>
      <p:sp>
        <p:nvSpPr>
          <p:cNvPr id="11" name="Rectangle 10">
            <a:extLst>
              <a:ext uri="{FF2B5EF4-FFF2-40B4-BE49-F238E27FC236}">
                <a16:creationId xmlns:a16="http://schemas.microsoft.com/office/drawing/2014/main" id="{6F061952-E392-923C-A4AF-0F1CFF7A1F28}"/>
              </a:ext>
            </a:extLst>
          </p:cNvPr>
          <p:cNvSpPr/>
          <p:nvPr/>
        </p:nvSpPr>
        <p:spPr>
          <a:xfrm>
            <a:off x="5767578" y="3268419"/>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16" name="Rectangle 15">
            <a:extLst>
              <a:ext uri="{FF2B5EF4-FFF2-40B4-BE49-F238E27FC236}">
                <a16:creationId xmlns:a16="http://schemas.microsoft.com/office/drawing/2014/main" id="{DD6EF0C1-FCA2-E034-C726-78CD61DE9F71}"/>
              </a:ext>
            </a:extLst>
          </p:cNvPr>
          <p:cNvSpPr/>
          <p:nvPr/>
        </p:nvSpPr>
        <p:spPr>
          <a:xfrm>
            <a:off x="3749735" y="3265334"/>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Tree>
    <p:extLst>
      <p:ext uri="{BB962C8B-B14F-4D97-AF65-F5344CB8AC3E}">
        <p14:creationId xmlns:p14="http://schemas.microsoft.com/office/powerpoint/2010/main" val="4029706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27FB30-0A66-7A86-AB9B-19E1FC6AE1FD}"/>
              </a:ext>
            </a:extLst>
          </p:cNvPr>
          <p:cNvSpPr>
            <a:spLocks noGrp="1"/>
          </p:cNvSpPr>
          <p:nvPr>
            <p:ph type="sldNum" sz="quarter" idx="12"/>
          </p:nvPr>
        </p:nvSpPr>
        <p:spPr/>
        <p:txBody>
          <a:bodyPr/>
          <a:lstStyle/>
          <a:p>
            <a:fld id="{228B8149-0202-48DD-B0CD-6908EF5896EA}" type="slidenum">
              <a:rPr lang="fr-FR" smtClean="0"/>
              <a:t>68</a:t>
            </a:fld>
            <a:endParaRPr lang="fr-FR"/>
          </a:p>
        </p:txBody>
      </p:sp>
      <p:sp>
        <p:nvSpPr>
          <p:cNvPr id="5" name="Rectangle 4">
            <a:extLst>
              <a:ext uri="{FF2B5EF4-FFF2-40B4-BE49-F238E27FC236}">
                <a16:creationId xmlns:a16="http://schemas.microsoft.com/office/drawing/2014/main" id="{22B983B4-DD03-BB31-EB00-D49AEFEC5AA4}"/>
              </a:ext>
            </a:extLst>
          </p:cNvPr>
          <p:cNvSpPr/>
          <p:nvPr/>
        </p:nvSpPr>
        <p:spPr>
          <a:xfrm>
            <a:off x="1333240" y="1089491"/>
            <a:ext cx="6477521" cy="2305696"/>
          </a:xfrm>
          <a:prstGeom prst="rect">
            <a:avLst/>
          </a:prstGeom>
        </p:spPr>
        <p:txBody>
          <a:bodyPr wrap="square">
            <a:spAutoFit/>
          </a:bodyPr>
          <a:lstStyle/>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Les prédictions </a:t>
            </a:r>
            <a:r>
              <a:rPr lang="fr-FR" sz="2100" dirty="0">
                <a:solidFill>
                  <a:prstClr val="black"/>
                </a:solidFill>
                <a:latin typeface="+mj-lt"/>
                <a:ea typeface="Calibri" panose="020F0502020204030204" pitchFamily="34" charset="0"/>
                <a:cs typeface="Times New Roman" panose="02020603050405020304" pitchFamily="18" charset="0"/>
              </a:rPr>
              <a:t>expriment qui devrait se passer pour nos données si l’hypothèse formulée est vraie.</a:t>
            </a:r>
          </a:p>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Pour les formuler, il faut identifier les composantes de notre diagramme causal auxquelles les données nous donnent accès.</a:t>
            </a:r>
          </a:p>
          <a:p>
            <a:pPr>
              <a:lnSpc>
                <a:spcPct val="107000"/>
              </a:lnSpc>
              <a:spcAft>
                <a:spcPts val="600"/>
              </a:spcAft>
            </a:pPr>
            <a:endParaRPr lang="fr-FR" sz="2100" dirty="0">
              <a:solidFill>
                <a:prstClr val="black"/>
              </a:solidFill>
              <a:latin typeface="+mj-lt"/>
              <a:ea typeface="Calibri" panose="020F0502020204030204" pitchFamily="34" charset="0"/>
              <a:cs typeface="Times New Roman" panose="02020603050405020304" pitchFamily="18" charset="0"/>
            </a:endParaRPr>
          </a:p>
        </p:txBody>
      </p:sp>
      <p:sp>
        <p:nvSpPr>
          <p:cNvPr id="7" name="Ellipse 6">
            <a:extLst>
              <a:ext uri="{FF2B5EF4-FFF2-40B4-BE49-F238E27FC236}">
                <a16:creationId xmlns:a16="http://schemas.microsoft.com/office/drawing/2014/main" id="{FF82EACB-602B-6B71-6706-951AA5FB8E59}"/>
              </a:ext>
            </a:extLst>
          </p:cNvPr>
          <p:cNvSpPr/>
          <p:nvPr/>
        </p:nvSpPr>
        <p:spPr>
          <a:xfrm>
            <a:off x="6381448" y="3369320"/>
            <a:ext cx="1366200" cy="764100"/>
          </a:xfrm>
          <a:prstGeom prst="ellipse">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Comptages d’adultes au printemps</a:t>
            </a:r>
          </a:p>
        </p:txBody>
      </p:sp>
      <p:sp>
        <p:nvSpPr>
          <p:cNvPr id="8" name="Ellipse 7">
            <a:extLst>
              <a:ext uri="{FF2B5EF4-FFF2-40B4-BE49-F238E27FC236}">
                <a16:creationId xmlns:a16="http://schemas.microsoft.com/office/drawing/2014/main" id="{78D829D4-4471-2DE4-9EE5-5D1F7CB8EB20}"/>
              </a:ext>
            </a:extLst>
          </p:cNvPr>
          <p:cNvSpPr/>
          <p:nvPr/>
        </p:nvSpPr>
        <p:spPr>
          <a:xfrm>
            <a:off x="4258739" y="3372179"/>
            <a:ext cx="1366200" cy="7641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au printemps</a:t>
            </a:r>
          </a:p>
        </p:txBody>
      </p:sp>
      <p:cxnSp>
        <p:nvCxnSpPr>
          <p:cNvPr id="9" name="Connecteur droit avec flèche 8">
            <a:extLst>
              <a:ext uri="{FF2B5EF4-FFF2-40B4-BE49-F238E27FC236}">
                <a16:creationId xmlns:a16="http://schemas.microsoft.com/office/drawing/2014/main" id="{C3233FF4-4C73-8F7F-7C66-51BD5BEB5F5B}"/>
              </a:ext>
            </a:extLst>
          </p:cNvPr>
          <p:cNvCxnSpPr>
            <a:cxnSpLocks/>
            <a:stCxn id="8" idx="6"/>
            <a:endCxn id="7" idx="2"/>
          </p:cNvCxnSpPr>
          <p:nvPr/>
        </p:nvCxnSpPr>
        <p:spPr>
          <a:xfrm flipV="1">
            <a:off x="5624940" y="3751371"/>
            <a:ext cx="756509" cy="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5A882387-6E27-DF38-3F25-14BF8ED79F7B}"/>
              </a:ext>
            </a:extLst>
          </p:cNvPr>
          <p:cNvCxnSpPr>
            <a:cxnSpLocks/>
          </p:cNvCxnSpPr>
          <p:nvPr/>
        </p:nvCxnSpPr>
        <p:spPr>
          <a:xfrm>
            <a:off x="3695217" y="3778409"/>
            <a:ext cx="563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B0F0075C-3EEB-86B6-7DB5-448312D8F384}"/>
              </a:ext>
            </a:extLst>
          </p:cNvPr>
          <p:cNvSpPr/>
          <p:nvPr/>
        </p:nvSpPr>
        <p:spPr>
          <a:xfrm>
            <a:off x="2328503" y="3392503"/>
            <a:ext cx="1366715" cy="76352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en hiver</a:t>
            </a:r>
          </a:p>
        </p:txBody>
      </p:sp>
      <p:sp>
        <p:nvSpPr>
          <p:cNvPr id="14" name="Rectangle 13">
            <a:extLst>
              <a:ext uri="{FF2B5EF4-FFF2-40B4-BE49-F238E27FC236}">
                <a16:creationId xmlns:a16="http://schemas.microsoft.com/office/drawing/2014/main" id="{B667249E-2383-77BF-C9FB-0A0A2F99A895}"/>
              </a:ext>
            </a:extLst>
          </p:cNvPr>
          <p:cNvSpPr/>
          <p:nvPr/>
        </p:nvSpPr>
        <p:spPr>
          <a:xfrm>
            <a:off x="2566684" y="5327972"/>
            <a:ext cx="833378"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de colliers</a:t>
            </a:r>
          </a:p>
        </p:txBody>
      </p:sp>
      <p:cxnSp>
        <p:nvCxnSpPr>
          <p:cNvPr id="15" name="Connecteur droit avec flèche 14">
            <a:extLst>
              <a:ext uri="{FF2B5EF4-FFF2-40B4-BE49-F238E27FC236}">
                <a16:creationId xmlns:a16="http://schemas.microsoft.com/office/drawing/2014/main" id="{DE36857E-5C60-AEC9-FE38-130A55C1C8BE}"/>
              </a:ext>
            </a:extLst>
          </p:cNvPr>
          <p:cNvCxnSpPr>
            <a:cxnSpLocks/>
          </p:cNvCxnSpPr>
          <p:nvPr/>
        </p:nvCxnSpPr>
        <p:spPr>
          <a:xfrm flipV="1">
            <a:off x="3002183" y="5006774"/>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780990F-3B7E-7901-4AE1-CA8BBCEA4934}"/>
              </a:ext>
            </a:extLst>
          </p:cNvPr>
          <p:cNvSpPr/>
          <p:nvPr/>
        </p:nvSpPr>
        <p:spPr>
          <a:xfrm>
            <a:off x="2533406" y="4485217"/>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Prélèvement réel</a:t>
            </a:r>
          </a:p>
        </p:txBody>
      </p:sp>
      <p:cxnSp>
        <p:nvCxnSpPr>
          <p:cNvPr id="18" name="Connecteur droit avec flèche 17">
            <a:extLst>
              <a:ext uri="{FF2B5EF4-FFF2-40B4-BE49-F238E27FC236}">
                <a16:creationId xmlns:a16="http://schemas.microsoft.com/office/drawing/2014/main" id="{4545F6FD-AA82-8C4D-B680-CA4ED1326E18}"/>
              </a:ext>
            </a:extLst>
          </p:cNvPr>
          <p:cNvCxnSpPr>
            <a:cxnSpLocks/>
          </p:cNvCxnSpPr>
          <p:nvPr/>
        </p:nvCxnSpPr>
        <p:spPr>
          <a:xfrm flipV="1">
            <a:off x="3002183" y="4164019"/>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A88FFD1-66A2-D280-685F-FE71374EDC63}"/>
              </a:ext>
            </a:extLst>
          </p:cNvPr>
          <p:cNvCxnSpPr>
            <a:cxnSpLocks/>
            <a:stCxn id="20" idx="0"/>
            <a:endCxn id="13" idx="5"/>
          </p:cNvCxnSpPr>
          <p:nvPr/>
        </p:nvCxnSpPr>
        <p:spPr>
          <a:xfrm flipH="1" flipV="1">
            <a:off x="3495067" y="4044217"/>
            <a:ext cx="654910" cy="43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1EEFD2-F877-E322-357E-B0B1A5EB3BF0}"/>
              </a:ext>
            </a:extLst>
          </p:cNvPr>
          <p:cNvSpPr/>
          <p:nvPr/>
        </p:nvSpPr>
        <p:spPr>
          <a:xfrm>
            <a:off x="366890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Mortalité naturelle</a:t>
            </a:r>
          </a:p>
        </p:txBody>
      </p:sp>
      <p:sp>
        <p:nvSpPr>
          <p:cNvPr id="21" name="Rectangle 20">
            <a:extLst>
              <a:ext uri="{FF2B5EF4-FFF2-40B4-BE49-F238E27FC236}">
                <a16:creationId xmlns:a16="http://schemas.microsoft.com/office/drawing/2014/main" id="{40AD730A-6867-D5C3-A4DC-83F9E9AF1EAC}"/>
              </a:ext>
            </a:extLst>
          </p:cNvPr>
          <p:cNvSpPr/>
          <p:nvPr/>
        </p:nvSpPr>
        <p:spPr>
          <a:xfrm>
            <a:off x="142853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Immigration / Emigration</a:t>
            </a:r>
          </a:p>
        </p:txBody>
      </p:sp>
      <p:cxnSp>
        <p:nvCxnSpPr>
          <p:cNvPr id="22" name="Connecteur droit avec flèche 21">
            <a:extLst>
              <a:ext uri="{FF2B5EF4-FFF2-40B4-BE49-F238E27FC236}">
                <a16:creationId xmlns:a16="http://schemas.microsoft.com/office/drawing/2014/main" id="{30F64C38-FF54-3B84-B845-86105E377742}"/>
              </a:ext>
            </a:extLst>
          </p:cNvPr>
          <p:cNvCxnSpPr>
            <a:cxnSpLocks/>
            <a:endCxn id="13" idx="3"/>
          </p:cNvCxnSpPr>
          <p:nvPr/>
        </p:nvCxnSpPr>
        <p:spPr>
          <a:xfrm flipV="1">
            <a:off x="1866688" y="4044216"/>
            <a:ext cx="661966" cy="433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396D070-969B-E475-FEE6-8769E05CFA7D}"/>
              </a:ext>
            </a:extLst>
          </p:cNvPr>
          <p:cNvSpPr txBox="1"/>
          <p:nvPr/>
        </p:nvSpPr>
        <p:spPr>
          <a:xfrm>
            <a:off x="3618887" y="3536779"/>
            <a:ext cx="716183" cy="300082"/>
          </a:xfrm>
          <a:prstGeom prst="rect">
            <a:avLst/>
          </a:prstGeom>
          <a:noFill/>
        </p:spPr>
        <p:txBody>
          <a:bodyPr wrap="square">
            <a:spAutoFit/>
          </a:bodyPr>
          <a:lstStyle/>
          <a:p>
            <a:pPr algn="ctr"/>
            <a:r>
              <a:rPr lang="fr-FR" sz="1350" i="1" dirty="0"/>
              <a:t>survie</a:t>
            </a:r>
          </a:p>
        </p:txBody>
      </p:sp>
      <p:sp>
        <p:nvSpPr>
          <p:cNvPr id="29" name="ZoneTexte 28">
            <a:extLst>
              <a:ext uri="{FF2B5EF4-FFF2-40B4-BE49-F238E27FC236}">
                <a16:creationId xmlns:a16="http://schemas.microsoft.com/office/drawing/2014/main" id="{2571129E-7B2C-A305-2FEF-4487AA820B3F}"/>
              </a:ext>
            </a:extLst>
          </p:cNvPr>
          <p:cNvSpPr txBox="1"/>
          <p:nvPr/>
        </p:nvSpPr>
        <p:spPr>
          <a:xfrm>
            <a:off x="5548328" y="3522556"/>
            <a:ext cx="890090" cy="300082"/>
          </a:xfrm>
          <a:prstGeom prst="rect">
            <a:avLst/>
          </a:prstGeom>
          <a:noFill/>
        </p:spPr>
        <p:txBody>
          <a:bodyPr wrap="square">
            <a:spAutoFit/>
          </a:bodyPr>
          <a:lstStyle/>
          <a:p>
            <a:pPr algn="ctr"/>
            <a:r>
              <a:rPr lang="fr-FR" sz="1350" i="1" dirty="0"/>
              <a:t>détection</a:t>
            </a:r>
          </a:p>
        </p:txBody>
      </p:sp>
      <p:sp>
        <p:nvSpPr>
          <p:cNvPr id="2" name="Rectangle 1">
            <a:extLst>
              <a:ext uri="{FF2B5EF4-FFF2-40B4-BE49-F238E27FC236}">
                <a16:creationId xmlns:a16="http://schemas.microsoft.com/office/drawing/2014/main" id="{4EE1072A-B375-E9E3-AD4D-E4EA86D53AD5}"/>
              </a:ext>
            </a:extLst>
          </p:cNvPr>
          <p:cNvSpPr/>
          <p:nvPr/>
        </p:nvSpPr>
        <p:spPr>
          <a:xfrm>
            <a:off x="2927570" y="5006776"/>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3" name="Rectangle 2">
            <a:extLst>
              <a:ext uri="{FF2B5EF4-FFF2-40B4-BE49-F238E27FC236}">
                <a16:creationId xmlns:a16="http://schemas.microsoft.com/office/drawing/2014/main" id="{C74BF1BD-69F7-4ED4-0A44-27B832A63F76}"/>
              </a:ext>
            </a:extLst>
          </p:cNvPr>
          <p:cNvSpPr/>
          <p:nvPr/>
        </p:nvSpPr>
        <p:spPr>
          <a:xfrm>
            <a:off x="2948534" y="4157481"/>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6" name="Rectangle 5">
            <a:extLst>
              <a:ext uri="{FF2B5EF4-FFF2-40B4-BE49-F238E27FC236}">
                <a16:creationId xmlns:a16="http://schemas.microsoft.com/office/drawing/2014/main" id="{B04E18D1-3BD2-4B37-A46D-5CCB6BF53436}"/>
              </a:ext>
            </a:extLst>
          </p:cNvPr>
          <p:cNvSpPr/>
          <p:nvPr/>
        </p:nvSpPr>
        <p:spPr>
          <a:xfrm>
            <a:off x="3699135" y="4002210"/>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10" name="Rectangle 9">
            <a:extLst>
              <a:ext uri="{FF2B5EF4-FFF2-40B4-BE49-F238E27FC236}">
                <a16:creationId xmlns:a16="http://schemas.microsoft.com/office/drawing/2014/main" id="{8BB9EDF0-9274-E462-586D-644AA40199E6}"/>
              </a:ext>
            </a:extLst>
          </p:cNvPr>
          <p:cNvSpPr/>
          <p:nvPr/>
        </p:nvSpPr>
        <p:spPr>
          <a:xfrm>
            <a:off x="1564503" y="4044733"/>
            <a:ext cx="661966" cy="284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r>
              <a:rPr lang="fr-FR" sz="2100" dirty="0">
                <a:solidFill>
                  <a:schemeClr val="tx1"/>
                </a:solidFill>
              </a:rPr>
              <a:t>/</a:t>
            </a:r>
            <a:r>
              <a:rPr lang="fr-FR" sz="2100" b="1" dirty="0">
                <a:solidFill>
                  <a:schemeClr val="tx1"/>
                </a:solidFill>
              </a:rPr>
              <a:t>-</a:t>
            </a:r>
            <a:endParaRPr lang="fr-FR" sz="1200" b="1" dirty="0">
              <a:solidFill>
                <a:schemeClr val="tx1"/>
              </a:solidFill>
            </a:endParaRPr>
          </a:p>
        </p:txBody>
      </p:sp>
      <p:sp>
        <p:nvSpPr>
          <p:cNvPr id="11" name="Rectangle 10">
            <a:extLst>
              <a:ext uri="{FF2B5EF4-FFF2-40B4-BE49-F238E27FC236}">
                <a16:creationId xmlns:a16="http://schemas.microsoft.com/office/drawing/2014/main" id="{6F061952-E392-923C-A4AF-0F1CFF7A1F28}"/>
              </a:ext>
            </a:extLst>
          </p:cNvPr>
          <p:cNvSpPr/>
          <p:nvPr/>
        </p:nvSpPr>
        <p:spPr>
          <a:xfrm>
            <a:off x="5767578" y="3268419"/>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16" name="Rectangle 15">
            <a:extLst>
              <a:ext uri="{FF2B5EF4-FFF2-40B4-BE49-F238E27FC236}">
                <a16:creationId xmlns:a16="http://schemas.microsoft.com/office/drawing/2014/main" id="{DD6EF0C1-FCA2-E034-C726-78CD61DE9F71}"/>
              </a:ext>
            </a:extLst>
          </p:cNvPr>
          <p:cNvSpPr/>
          <p:nvPr/>
        </p:nvSpPr>
        <p:spPr>
          <a:xfrm>
            <a:off x="3749735" y="3265334"/>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23" name="Arc 22">
            <a:extLst>
              <a:ext uri="{FF2B5EF4-FFF2-40B4-BE49-F238E27FC236}">
                <a16:creationId xmlns:a16="http://schemas.microsoft.com/office/drawing/2014/main" id="{C6A916C3-262A-0325-C046-2EFC3F52CF1F}"/>
              </a:ext>
            </a:extLst>
          </p:cNvPr>
          <p:cNvSpPr/>
          <p:nvPr/>
        </p:nvSpPr>
        <p:spPr>
          <a:xfrm rot="5682130">
            <a:off x="2466685" y="1086006"/>
            <a:ext cx="3316486" cy="5867990"/>
          </a:xfrm>
          <a:prstGeom prst="arc">
            <a:avLst>
              <a:gd name="adj1" fmla="val 16200000"/>
              <a:gd name="adj2" fmla="val 743468"/>
            </a:avLst>
          </a:prstGeom>
          <a:ln>
            <a:solidFill>
              <a:schemeClr val="accent4">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350"/>
          </a:p>
        </p:txBody>
      </p:sp>
      <p:sp>
        <p:nvSpPr>
          <p:cNvPr id="24" name="Rectangle 23">
            <a:extLst>
              <a:ext uri="{FF2B5EF4-FFF2-40B4-BE49-F238E27FC236}">
                <a16:creationId xmlns:a16="http://schemas.microsoft.com/office/drawing/2014/main" id="{8F10E2D6-E3E4-D47A-0DC1-3340FDC8DBDE}"/>
              </a:ext>
            </a:extLst>
          </p:cNvPr>
          <p:cNvSpPr/>
          <p:nvPr/>
        </p:nvSpPr>
        <p:spPr>
          <a:xfrm>
            <a:off x="5743940" y="5081657"/>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accent4">
                    <a:lumMod val="75000"/>
                  </a:schemeClr>
                </a:solidFill>
              </a:rPr>
              <a:t>-</a:t>
            </a:r>
            <a:endParaRPr lang="fr-FR" sz="1200" b="1" dirty="0">
              <a:solidFill>
                <a:schemeClr val="accent4">
                  <a:lumMod val="75000"/>
                </a:schemeClr>
              </a:solidFill>
            </a:endParaRPr>
          </a:p>
        </p:txBody>
      </p:sp>
    </p:spTree>
    <p:extLst>
      <p:ext uri="{BB962C8B-B14F-4D97-AF65-F5344CB8AC3E}">
        <p14:creationId xmlns:p14="http://schemas.microsoft.com/office/powerpoint/2010/main" val="2627659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27FB30-0A66-7A86-AB9B-19E1FC6AE1FD}"/>
              </a:ext>
            </a:extLst>
          </p:cNvPr>
          <p:cNvSpPr>
            <a:spLocks noGrp="1"/>
          </p:cNvSpPr>
          <p:nvPr>
            <p:ph type="sldNum" sz="quarter" idx="12"/>
          </p:nvPr>
        </p:nvSpPr>
        <p:spPr/>
        <p:txBody>
          <a:bodyPr/>
          <a:lstStyle/>
          <a:p>
            <a:fld id="{228B8149-0202-48DD-B0CD-6908EF5896EA}" type="slidenum">
              <a:rPr lang="fr-FR" smtClean="0"/>
              <a:t>69</a:t>
            </a:fld>
            <a:endParaRPr lang="fr-FR"/>
          </a:p>
        </p:txBody>
      </p:sp>
      <p:sp>
        <p:nvSpPr>
          <p:cNvPr id="5" name="Rectangle 4">
            <a:extLst>
              <a:ext uri="{FF2B5EF4-FFF2-40B4-BE49-F238E27FC236}">
                <a16:creationId xmlns:a16="http://schemas.microsoft.com/office/drawing/2014/main" id="{22B983B4-DD03-BB31-EB00-D49AEFEC5AA4}"/>
              </a:ext>
            </a:extLst>
          </p:cNvPr>
          <p:cNvSpPr/>
          <p:nvPr/>
        </p:nvSpPr>
        <p:spPr>
          <a:xfrm>
            <a:off x="1333240" y="1089491"/>
            <a:ext cx="6477521" cy="2305696"/>
          </a:xfrm>
          <a:prstGeom prst="rect">
            <a:avLst/>
          </a:prstGeom>
        </p:spPr>
        <p:txBody>
          <a:bodyPr wrap="square">
            <a:spAutoFit/>
          </a:bodyPr>
          <a:lstStyle/>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Les prédictions </a:t>
            </a:r>
            <a:r>
              <a:rPr lang="fr-FR" sz="2100" dirty="0">
                <a:solidFill>
                  <a:prstClr val="black"/>
                </a:solidFill>
                <a:latin typeface="+mj-lt"/>
                <a:ea typeface="Calibri" panose="020F0502020204030204" pitchFamily="34" charset="0"/>
                <a:cs typeface="Times New Roman" panose="02020603050405020304" pitchFamily="18" charset="0"/>
              </a:rPr>
              <a:t>expriment qui devrait se passer pour nos données si l’hypothèse formulée est vraie.</a:t>
            </a:r>
          </a:p>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Si mon hypothèse est vraie, le nombre compté d’adultes au printemps devrait diminuer lorsque le nombre de colliers accordé augmente. </a:t>
            </a:r>
          </a:p>
          <a:p>
            <a:pPr>
              <a:lnSpc>
                <a:spcPct val="107000"/>
              </a:lnSpc>
              <a:spcAft>
                <a:spcPts val="600"/>
              </a:spcAft>
            </a:pPr>
            <a:endParaRPr lang="fr-FR" sz="2100" dirty="0">
              <a:solidFill>
                <a:prstClr val="black"/>
              </a:solidFill>
              <a:latin typeface="+mj-lt"/>
              <a:ea typeface="Calibri" panose="020F0502020204030204" pitchFamily="34" charset="0"/>
              <a:cs typeface="Times New Roman" panose="02020603050405020304" pitchFamily="18" charset="0"/>
            </a:endParaRPr>
          </a:p>
        </p:txBody>
      </p:sp>
      <p:sp>
        <p:nvSpPr>
          <p:cNvPr id="7" name="Ellipse 6">
            <a:extLst>
              <a:ext uri="{FF2B5EF4-FFF2-40B4-BE49-F238E27FC236}">
                <a16:creationId xmlns:a16="http://schemas.microsoft.com/office/drawing/2014/main" id="{FF82EACB-602B-6B71-6706-951AA5FB8E59}"/>
              </a:ext>
            </a:extLst>
          </p:cNvPr>
          <p:cNvSpPr/>
          <p:nvPr/>
        </p:nvSpPr>
        <p:spPr>
          <a:xfrm>
            <a:off x="6381448" y="3369320"/>
            <a:ext cx="1366200" cy="764100"/>
          </a:xfrm>
          <a:prstGeom prst="ellipse">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Comptages d’adultes au printemps</a:t>
            </a:r>
          </a:p>
        </p:txBody>
      </p:sp>
      <p:sp>
        <p:nvSpPr>
          <p:cNvPr id="8" name="Ellipse 7">
            <a:extLst>
              <a:ext uri="{FF2B5EF4-FFF2-40B4-BE49-F238E27FC236}">
                <a16:creationId xmlns:a16="http://schemas.microsoft.com/office/drawing/2014/main" id="{78D829D4-4471-2DE4-9EE5-5D1F7CB8EB20}"/>
              </a:ext>
            </a:extLst>
          </p:cNvPr>
          <p:cNvSpPr/>
          <p:nvPr/>
        </p:nvSpPr>
        <p:spPr>
          <a:xfrm>
            <a:off x="4258739" y="3372179"/>
            <a:ext cx="1366200" cy="7641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au printemps</a:t>
            </a:r>
          </a:p>
        </p:txBody>
      </p:sp>
      <p:cxnSp>
        <p:nvCxnSpPr>
          <p:cNvPr id="9" name="Connecteur droit avec flèche 8">
            <a:extLst>
              <a:ext uri="{FF2B5EF4-FFF2-40B4-BE49-F238E27FC236}">
                <a16:creationId xmlns:a16="http://schemas.microsoft.com/office/drawing/2014/main" id="{C3233FF4-4C73-8F7F-7C66-51BD5BEB5F5B}"/>
              </a:ext>
            </a:extLst>
          </p:cNvPr>
          <p:cNvCxnSpPr>
            <a:cxnSpLocks/>
            <a:stCxn id="8" idx="6"/>
            <a:endCxn id="7" idx="2"/>
          </p:cNvCxnSpPr>
          <p:nvPr/>
        </p:nvCxnSpPr>
        <p:spPr>
          <a:xfrm flipV="1">
            <a:off x="5624940" y="3751371"/>
            <a:ext cx="756509" cy="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5A882387-6E27-DF38-3F25-14BF8ED79F7B}"/>
              </a:ext>
            </a:extLst>
          </p:cNvPr>
          <p:cNvCxnSpPr>
            <a:cxnSpLocks/>
          </p:cNvCxnSpPr>
          <p:nvPr/>
        </p:nvCxnSpPr>
        <p:spPr>
          <a:xfrm>
            <a:off x="3695217" y="3778409"/>
            <a:ext cx="563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B0F0075C-3EEB-86B6-7DB5-448312D8F384}"/>
              </a:ext>
            </a:extLst>
          </p:cNvPr>
          <p:cNvSpPr/>
          <p:nvPr/>
        </p:nvSpPr>
        <p:spPr>
          <a:xfrm>
            <a:off x="2328503" y="3392503"/>
            <a:ext cx="1366715" cy="76352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en hiver</a:t>
            </a:r>
          </a:p>
        </p:txBody>
      </p:sp>
      <p:sp>
        <p:nvSpPr>
          <p:cNvPr id="14" name="Rectangle 13">
            <a:extLst>
              <a:ext uri="{FF2B5EF4-FFF2-40B4-BE49-F238E27FC236}">
                <a16:creationId xmlns:a16="http://schemas.microsoft.com/office/drawing/2014/main" id="{B667249E-2383-77BF-C9FB-0A0A2F99A895}"/>
              </a:ext>
            </a:extLst>
          </p:cNvPr>
          <p:cNvSpPr/>
          <p:nvPr/>
        </p:nvSpPr>
        <p:spPr>
          <a:xfrm>
            <a:off x="2566684" y="5327972"/>
            <a:ext cx="833378"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de colliers</a:t>
            </a:r>
          </a:p>
        </p:txBody>
      </p:sp>
      <p:cxnSp>
        <p:nvCxnSpPr>
          <p:cNvPr id="15" name="Connecteur droit avec flèche 14">
            <a:extLst>
              <a:ext uri="{FF2B5EF4-FFF2-40B4-BE49-F238E27FC236}">
                <a16:creationId xmlns:a16="http://schemas.microsoft.com/office/drawing/2014/main" id="{DE36857E-5C60-AEC9-FE38-130A55C1C8BE}"/>
              </a:ext>
            </a:extLst>
          </p:cNvPr>
          <p:cNvCxnSpPr>
            <a:cxnSpLocks/>
          </p:cNvCxnSpPr>
          <p:nvPr/>
        </p:nvCxnSpPr>
        <p:spPr>
          <a:xfrm flipV="1">
            <a:off x="3002183" y="5006774"/>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780990F-3B7E-7901-4AE1-CA8BBCEA4934}"/>
              </a:ext>
            </a:extLst>
          </p:cNvPr>
          <p:cNvSpPr/>
          <p:nvPr/>
        </p:nvSpPr>
        <p:spPr>
          <a:xfrm>
            <a:off x="2533406" y="4485217"/>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Prélèvement réel</a:t>
            </a:r>
          </a:p>
        </p:txBody>
      </p:sp>
      <p:cxnSp>
        <p:nvCxnSpPr>
          <p:cNvPr id="18" name="Connecteur droit avec flèche 17">
            <a:extLst>
              <a:ext uri="{FF2B5EF4-FFF2-40B4-BE49-F238E27FC236}">
                <a16:creationId xmlns:a16="http://schemas.microsoft.com/office/drawing/2014/main" id="{4545F6FD-AA82-8C4D-B680-CA4ED1326E18}"/>
              </a:ext>
            </a:extLst>
          </p:cNvPr>
          <p:cNvCxnSpPr>
            <a:cxnSpLocks/>
          </p:cNvCxnSpPr>
          <p:nvPr/>
        </p:nvCxnSpPr>
        <p:spPr>
          <a:xfrm flipV="1">
            <a:off x="3002183" y="4164019"/>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A88FFD1-66A2-D280-685F-FE71374EDC63}"/>
              </a:ext>
            </a:extLst>
          </p:cNvPr>
          <p:cNvCxnSpPr>
            <a:cxnSpLocks/>
            <a:stCxn id="20" idx="0"/>
            <a:endCxn id="13" idx="5"/>
          </p:cNvCxnSpPr>
          <p:nvPr/>
        </p:nvCxnSpPr>
        <p:spPr>
          <a:xfrm flipH="1" flipV="1">
            <a:off x="3495067" y="4044217"/>
            <a:ext cx="654910" cy="43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1EEFD2-F877-E322-357E-B0B1A5EB3BF0}"/>
              </a:ext>
            </a:extLst>
          </p:cNvPr>
          <p:cNvSpPr/>
          <p:nvPr/>
        </p:nvSpPr>
        <p:spPr>
          <a:xfrm>
            <a:off x="366890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Mortalité naturelle</a:t>
            </a:r>
          </a:p>
        </p:txBody>
      </p:sp>
      <p:sp>
        <p:nvSpPr>
          <p:cNvPr id="21" name="Rectangle 20">
            <a:extLst>
              <a:ext uri="{FF2B5EF4-FFF2-40B4-BE49-F238E27FC236}">
                <a16:creationId xmlns:a16="http://schemas.microsoft.com/office/drawing/2014/main" id="{40AD730A-6867-D5C3-A4DC-83F9E9AF1EAC}"/>
              </a:ext>
            </a:extLst>
          </p:cNvPr>
          <p:cNvSpPr/>
          <p:nvPr/>
        </p:nvSpPr>
        <p:spPr>
          <a:xfrm>
            <a:off x="142853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Immigration / Emigration</a:t>
            </a:r>
          </a:p>
        </p:txBody>
      </p:sp>
      <p:cxnSp>
        <p:nvCxnSpPr>
          <p:cNvPr id="22" name="Connecteur droit avec flèche 21">
            <a:extLst>
              <a:ext uri="{FF2B5EF4-FFF2-40B4-BE49-F238E27FC236}">
                <a16:creationId xmlns:a16="http://schemas.microsoft.com/office/drawing/2014/main" id="{30F64C38-FF54-3B84-B845-86105E377742}"/>
              </a:ext>
            </a:extLst>
          </p:cNvPr>
          <p:cNvCxnSpPr>
            <a:cxnSpLocks/>
            <a:endCxn id="13" idx="3"/>
          </p:cNvCxnSpPr>
          <p:nvPr/>
        </p:nvCxnSpPr>
        <p:spPr>
          <a:xfrm flipV="1">
            <a:off x="1866688" y="4044216"/>
            <a:ext cx="661966" cy="433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396D070-969B-E475-FEE6-8769E05CFA7D}"/>
              </a:ext>
            </a:extLst>
          </p:cNvPr>
          <p:cNvSpPr txBox="1"/>
          <p:nvPr/>
        </p:nvSpPr>
        <p:spPr>
          <a:xfrm>
            <a:off x="3618887" y="3536779"/>
            <a:ext cx="716183" cy="300082"/>
          </a:xfrm>
          <a:prstGeom prst="rect">
            <a:avLst/>
          </a:prstGeom>
          <a:noFill/>
        </p:spPr>
        <p:txBody>
          <a:bodyPr wrap="square">
            <a:spAutoFit/>
          </a:bodyPr>
          <a:lstStyle/>
          <a:p>
            <a:pPr algn="ctr"/>
            <a:r>
              <a:rPr lang="fr-FR" sz="1350" i="1" dirty="0"/>
              <a:t>survie</a:t>
            </a:r>
          </a:p>
        </p:txBody>
      </p:sp>
      <p:sp>
        <p:nvSpPr>
          <p:cNvPr id="29" name="ZoneTexte 28">
            <a:extLst>
              <a:ext uri="{FF2B5EF4-FFF2-40B4-BE49-F238E27FC236}">
                <a16:creationId xmlns:a16="http://schemas.microsoft.com/office/drawing/2014/main" id="{2571129E-7B2C-A305-2FEF-4487AA820B3F}"/>
              </a:ext>
            </a:extLst>
          </p:cNvPr>
          <p:cNvSpPr txBox="1"/>
          <p:nvPr/>
        </p:nvSpPr>
        <p:spPr>
          <a:xfrm>
            <a:off x="5548328" y="3522556"/>
            <a:ext cx="890090" cy="300082"/>
          </a:xfrm>
          <a:prstGeom prst="rect">
            <a:avLst/>
          </a:prstGeom>
          <a:noFill/>
        </p:spPr>
        <p:txBody>
          <a:bodyPr wrap="square">
            <a:spAutoFit/>
          </a:bodyPr>
          <a:lstStyle/>
          <a:p>
            <a:pPr algn="ctr"/>
            <a:r>
              <a:rPr lang="fr-FR" sz="1350" i="1" dirty="0"/>
              <a:t>détection</a:t>
            </a:r>
          </a:p>
        </p:txBody>
      </p:sp>
      <p:sp>
        <p:nvSpPr>
          <p:cNvPr id="2" name="Rectangle 1">
            <a:extLst>
              <a:ext uri="{FF2B5EF4-FFF2-40B4-BE49-F238E27FC236}">
                <a16:creationId xmlns:a16="http://schemas.microsoft.com/office/drawing/2014/main" id="{4EE1072A-B375-E9E3-AD4D-E4EA86D53AD5}"/>
              </a:ext>
            </a:extLst>
          </p:cNvPr>
          <p:cNvSpPr/>
          <p:nvPr/>
        </p:nvSpPr>
        <p:spPr>
          <a:xfrm>
            <a:off x="2927570" y="5006776"/>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3" name="Rectangle 2">
            <a:extLst>
              <a:ext uri="{FF2B5EF4-FFF2-40B4-BE49-F238E27FC236}">
                <a16:creationId xmlns:a16="http://schemas.microsoft.com/office/drawing/2014/main" id="{C74BF1BD-69F7-4ED4-0A44-27B832A63F76}"/>
              </a:ext>
            </a:extLst>
          </p:cNvPr>
          <p:cNvSpPr/>
          <p:nvPr/>
        </p:nvSpPr>
        <p:spPr>
          <a:xfrm>
            <a:off x="2948534" y="4157481"/>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6" name="Rectangle 5">
            <a:extLst>
              <a:ext uri="{FF2B5EF4-FFF2-40B4-BE49-F238E27FC236}">
                <a16:creationId xmlns:a16="http://schemas.microsoft.com/office/drawing/2014/main" id="{B04E18D1-3BD2-4B37-A46D-5CCB6BF53436}"/>
              </a:ext>
            </a:extLst>
          </p:cNvPr>
          <p:cNvSpPr/>
          <p:nvPr/>
        </p:nvSpPr>
        <p:spPr>
          <a:xfrm>
            <a:off x="3699135" y="4002210"/>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10" name="Rectangle 9">
            <a:extLst>
              <a:ext uri="{FF2B5EF4-FFF2-40B4-BE49-F238E27FC236}">
                <a16:creationId xmlns:a16="http://schemas.microsoft.com/office/drawing/2014/main" id="{8BB9EDF0-9274-E462-586D-644AA40199E6}"/>
              </a:ext>
            </a:extLst>
          </p:cNvPr>
          <p:cNvSpPr/>
          <p:nvPr/>
        </p:nvSpPr>
        <p:spPr>
          <a:xfrm>
            <a:off x="1564503" y="4044733"/>
            <a:ext cx="661966" cy="284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r>
              <a:rPr lang="fr-FR" sz="2100" dirty="0">
                <a:solidFill>
                  <a:schemeClr val="tx1"/>
                </a:solidFill>
              </a:rPr>
              <a:t>/</a:t>
            </a:r>
            <a:r>
              <a:rPr lang="fr-FR" sz="2100" b="1" dirty="0">
                <a:solidFill>
                  <a:schemeClr val="tx1"/>
                </a:solidFill>
              </a:rPr>
              <a:t>-</a:t>
            </a:r>
            <a:endParaRPr lang="fr-FR" sz="1200" b="1" dirty="0">
              <a:solidFill>
                <a:schemeClr val="tx1"/>
              </a:solidFill>
            </a:endParaRPr>
          </a:p>
        </p:txBody>
      </p:sp>
      <p:sp>
        <p:nvSpPr>
          <p:cNvPr id="11" name="Rectangle 10">
            <a:extLst>
              <a:ext uri="{FF2B5EF4-FFF2-40B4-BE49-F238E27FC236}">
                <a16:creationId xmlns:a16="http://schemas.microsoft.com/office/drawing/2014/main" id="{6F061952-E392-923C-A4AF-0F1CFF7A1F28}"/>
              </a:ext>
            </a:extLst>
          </p:cNvPr>
          <p:cNvSpPr/>
          <p:nvPr/>
        </p:nvSpPr>
        <p:spPr>
          <a:xfrm>
            <a:off x="5767578" y="3268419"/>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16" name="Rectangle 15">
            <a:extLst>
              <a:ext uri="{FF2B5EF4-FFF2-40B4-BE49-F238E27FC236}">
                <a16:creationId xmlns:a16="http://schemas.microsoft.com/office/drawing/2014/main" id="{DD6EF0C1-FCA2-E034-C726-78CD61DE9F71}"/>
              </a:ext>
            </a:extLst>
          </p:cNvPr>
          <p:cNvSpPr/>
          <p:nvPr/>
        </p:nvSpPr>
        <p:spPr>
          <a:xfrm>
            <a:off x="3749735" y="3265334"/>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23" name="Arc 22">
            <a:extLst>
              <a:ext uri="{FF2B5EF4-FFF2-40B4-BE49-F238E27FC236}">
                <a16:creationId xmlns:a16="http://schemas.microsoft.com/office/drawing/2014/main" id="{C6A916C3-262A-0325-C046-2EFC3F52CF1F}"/>
              </a:ext>
            </a:extLst>
          </p:cNvPr>
          <p:cNvSpPr/>
          <p:nvPr/>
        </p:nvSpPr>
        <p:spPr>
          <a:xfrm rot="5682130">
            <a:off x="2466685" y="1086006"/>
            <a:ext cx="3316486" cy="5867990"/>
          </a:xfrm>
          <a:prstGeom prst="arc">
            <a:avLst>
              <a:gd name="adj1" fmla="val 16200000"/>
              <a:gd name="adj2" fmla="val 743468"/>
            </a:avLst>
          </a:prstGeom>
          <a:ln>
            <a:solidFill>
              <a:schemeClr val="accent4">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350"/>
          </a:p>
        </p:txBody>
      </p:sp>
      <p:sp>
        <p:nvSpPr>
          <p:cNvPr id="24" name="Rectangle 23">
            <a:extLst>
              <a:ext uri="{FF2B5EF4-FFF2-40B4-BE49-F238E27FC236}">
                <a16:creationId xmlns:a16="http://schemas.microsoft.com/office/drawing/2014/main" id="{8F10E2D6-E3E4-D47A-0DC1-3340FDC8DBDE}"/>
              </a:ext>
            </a:extLst>
          </p:cNvPr>
          <p:cNvSpPr/>
          <p:nvPr/>
        </p:nvSpPr>
        <p:spPr>
          <a:xfrm>
            <a:off x="5743940" y="5081657"/>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accent4">
                    <a:lumMod val="75000"/>
                  </a:schemeClr>
                </a:solidFill>
              </a:rPr>
              <a:t>-</a:t>
            </a:r>
            <a:endParaRPr lang="fr-FR" sz="1200" b="1" dirty="0">
              <a:solidFill>
                <a:schemeClr val="accent4">
                  <a:lumMod val="75000"/>
                </a:schemeClr>
              </a:solidFill>
            </a:endParaRPr>
          </a:p>
        </p:txBody>
      </p:sp>
    </p:spTree>
    <p:extLst>
      <p:ext uri="{BB962C8B-B14F-4D97-AF65-F5344CB8AC3E}">
        <p14:creationId xmlns:p14="http://schemas.microsoft.com/office/powerpoint/2010/main" val="3390573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CC24ECC-6F5F-7983-1348-AF3F372D4D92}"/>
              </a:ext>
            </a:extLst>
          </p:cNvPr>
          <p:cNvSpPr>
            <a:spLocks noGrp="1"/>
          </p:cNvSpPr>
          <p:nvPr>
            <p:ph type="sldNum" sz="quarter" idx="12"/>
          </p:nvPr>
        </p:nvSpPr>
        <p:spPr/>
        <p:txBody>
          <a:bodyPr/>
          <a:lstStyle/>
          <a:p>
            <a:fld id="{228B8149-0202-48DD-B0CD-6908EF5896EA}" type="slidenum">
              <a:rPr lang="fr-FR" smtClean="0"/>
              <a:t>7</a:t>
            </a:fld>
            <a:endParaRPr lang="fr-FR"/>
          </a:p>
        </p:txBody>
      </p:sp>
      <p:pic>
        <p:nvPicPr>
          <p:cNvPr id="8" name="Image 7">
            <a:extLst>
              <a:ext uri="{FF2B5EF4-FFF2-40B4-BE49-F238E27FC236}">
                <a16:creationId xmlns:a16="http://schemas.microsoft.com/office/drawing/2014/main" id="{86CB2E5A-270D-8299-C984-06E04AA0A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630" y="616059"/>
            <a:ext cx="6068788" cy="5693993"/>
          </a:xfrm>
          <a:prstGeom prst="rect">
            <a:avLst/>
          </a:prstGeom>
        </p:spPr>
      </p:pic>
    </p:spTree>
    <p:extLst>
      <p:ext uri="{BB962C8B-B14F-4D97-AF65-F5344CB8AC3E}">
        <p14:creationId xmlns:p14="http://schemas.microsoft.com/office/powerpoint/2010/main" val="34443179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27FB30-0A66-7A86-AB9B-19E1FC6AE1FD}"/>
              </a:ext>
            </a:extLst>
          </p:cNvPr>
          <p:cNvSpPr>
            <a:spLocks noGrp="1"/>
          </p:cNvSpPr>
          <p:nvPr>
            <p:ph type="sldNum" sz="quarter" idx="12"/>
          </p:nvPr>
        </p:nvSpPr>
        <p:spPr/>
        <p:txBody>
          <a:bodyPr/>
          <a:lstStyle/>
          <a:p>
            <a:fld id="{228B8149-0202-48DD-B0CD-6908EF5896EA}" type="slidenum">
              <a:rPr lang="fr-FR" smtClean="0"/>
              <a:t>70</a:t>
            </a:fld>
            <a:endParaRPr lang="fr-FR"/>
          </a:p>
        </p:txBody>
      </p:sp>
      <p:sp>
        <p:nvSpPr>
          <p:cNvPr id="5" name="Rectangle 4">
            <a:extLst>
              <a:ext uri="{FF2B5EF4-FFF2-40B4-BE49-F238E27FC236}">
                <a16:creationId xmlns:a16="http://schemas.microsoft.com/office/drawing/2014/main" id="{22B983B4-DD03-BB31-EB00-D49AEFEC5AA4}"/>
              </a:ext>
            </a:extLst>
          </p:cNvPr>
          <p:cNvSpPr/>
          <p:nvPr/>
        </p:nvSpPr>
        <p:spPr>
          <a:xfrm>
            <a:off x="1143000" y="838433"/>
            <a:ext cx="7109750" cy="2113784"/>
          </a:xfrm>
          <a:prstGeom prst="rect">
            <a:avLst/>
          </a:prstGeom>
        </p:spPr>
        <p:txBody>
          <a:bodyPr wrap="square">
            <a:spAutoFit/>
          </a:bodyPr>
          <a:lstStyle/>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Si une ou plusieurs sources de variation peuvent conduire à </a:t>
            </a:r>
          </a:p>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 un résultat non conforme à l’hypothèse bien qu’elle soit vraie, </a:t>
            </a:r>
          </a:p>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 un résultat conforme à l’hypothèse bien qu’elle soit fausse</a:t>
            </a:r>
          </a:p>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on peut également formuler des prédictions dessus.</a:t>
            </a:r>
          </a:p>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On parle alors d’effets confondants ou de </a:t>
            </a:r>
            <a:r>
              <a:rPr lang="fr-FR" sz="2100" i="1" dirty="0" err="1">
                <a:solidFill>
                  <a:prstClr val="black"/>
                </a:solidFill>
                <a:latin typeface="+mj-lt"/>
                <a:ea typeface="Calibri" panose="020F0502020204030204" pitchFamily="34" charset="0"/>
                <a:cs typeface="Times New Roman" panose="02020603050405020304" pitchFamily="18" charset="0"/>
              </a:rPr>
              <a:t>covariables</a:t>
            </a:r>
            <a:endParaRPr lang="fr-FR" sz="2100" i="1" dirty="0">
              <a:solidFill>
                <a:prstClr val="black"/>
              </a:solidFill>
              <a:latin typeface="+mj-lt"/>
              <a:ea typeface="Calibri" panose="020F0502020204030204" pitchFamily="34" charset="0"/>
              <a:cs typeface="Times New Roman" panose="02020603050405020304" pitchFamily="18" charset="0"/>
            </a:endParaRPr>
          </a:p>
        </p:txBody>
      </p:sp>
      <p:sp>
        <p:nvSpPr>
          <p:cNvPr id="26" name="Ellipse 25">
            <a:extLst>
              <a:ext uri="{FF2B5EF4-FFF2-40B4-BE49-F238E27FC236}">
                <a16:creationId xmlns:a16="http://schemas.microsoft.com/office/drawing/2014/main" id="{50C1CD19-A091-730D-0129-A9B4960D0298}"/>
              </a:ext>
            </a:extLst>
          </p:cNvPr>
          <p:cNvSpPr/>
          <p:nvPr/>
        </p:nvSpPr>
        <p:spPr>
          <a:xfrm>
            <a:off x="6381448" y="3369320"/>
            <a:ext cx="1366200" cy="764100"/>
          </a:xfrm>
          <a:prstGeom prst="ellipse">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Comptages d’adultes au printemps</a:t>
            </a:r>
          </a:p>
        </p:txBody>
      </p:sp>
      <p:sp>
        <p:nvSpPr>
          <p:cNvPr id="27" name="Ellipse 26">
            <a:extLst>
              <a:ext uri="{FF2B5EF4-FFF2-40B4-BE49-F238E27FC236}">
                <a16:creationId xmlns:a16="http://schemas.microsoft.com/office/drawing/2014/main" id="{38E65CEB-C587-8EB0-CB72-C48653DDB246}"/>
              </a:ext>
            </a:extLst>
          </p:cNvPr>
          <p:cNvSpPr/>
          <p:nvPr/>
        </p:nvSpPr>
        <p:spPr>
          <a:xfrm>
            <a:off x="4258739" y="3372179"/>
            <a:ext cx="1366200" cy="7641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au printemps</a:t>
            </a:r>
          </a:p>
        </p:txBody>
      </p:sp>
      <p:cxnSp>
        <p:nvCxnSpPr>
          <p:cNvPr id="28" name="Connecteur droit avec flèche 27">
            <a:extLst>
              <a:ext uri="{FF2B5EF4-FFF2-40B4-BE49-F238E27FC236}">
                <a16:creationId xmlns:a16="http://schemas.microsoft.com/office/drawing/2014/main" id="{DAE14793-2052-6616-6838-FBB1B58F55C8}"/>
              </a:ext>
            </a:extLst>
          </p:cNvPr>
          <p:cNvCxnSpPr>
            <a:cxnSpLocks/>
            <a:stCxn id="27" idx="6"/>
            <a:endCxn id="26" idx="2"/>
          </p:cNvCxnSpPr>
          <p:nvPr/>
        </p:nvCxnSpPr>
        <p:spPr>
          <a:xfrm flipV="1">
            <a:off x="5624940" y="3751371"/>
            <a:ext cx="756509" cy="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D22FF11-7561-7EE0-6E55-75C5D02005B9}"/>
              </a:ext>
            </a:extLst>
          </p:cNvPr>
          <p:cNvCxnSpPr>
            <a:cxnSpLocks/>
          </p:cNvCxnSpPr>
          <p:nvPr/>
        </p:nvCxnSpPr>
        <p:spPr>
          <a:xfrm>
            <a:off x="3695217" y="3778409"/>
            <a:ext cx="563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1CF920CA-14B2-2212-C466-76446DC8C166}"/>
              </a:ext>
            </a:extLst>
          </p:cNvPr>
          <p:cNvSpPr/>
          <p:nvPr/>
        </p:nvSpPr>
        <p:spPr>
          <a:xfrm>
            <a:off x="2328503" y="3392503"/>
            <a:ext cx="1366715" cy="76352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en hiver</a:t>
            </a:r>
          </a:p>
        </p:txBody>
      </p:sp>
      <p:sp>
        <p:nvSpPr>
          <p:cNvPr id="32" name="Rectangle 31">
            <a:extLst>
              <a:ext uri="{FF2B5EF4-FFF2-40B4-BE49-F238E27FC236}">
                <a16:creationId xmlns:a16="http://schemas.microsoft.com/office/drawing/2014/main" id="{83F48D6C-81F9-AE8F-5590-2225193DA06E}"/>
              </a:ext>
            </a:extLst>
          </p:cNvPr>
          <p:cNvSpPr/>
          <p:nvPr/>
        </p:nvSpPr>
        <p:spPr>
          <a:xfrm>
            <a:off x="2566684" y="5327972"/>
            <a:ext cx="833378"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de colliers</a:t>
            </a:r>
          </a:p>
        </p:txBody>
      </p:sp>
      <p:cxnSp>
        <p:nvCxnSpPr>
          <p:cNvPr id="33" name="Connecteur droit avec flèche 32">
            <a:extLst>
              <a:ext uri="{FF2B5EF4-FFF2-40B4-BE49-F238E27FC236}">
                <a16:creationId xmlns:a16="http://schemas.microsoft.com/office/drawing/2014/main" id="{C03ECBE1-7575-C188-C8AD-5029420B4D9A}"/>
              </a:ext>
            </a:extLst>
          </p:cNvPr>
          <p:cNvCxnSpPr>
            <a:cxnSpLocks/>
          </p:cNvCxnSpPr>
          <p:nvPr/>
        </p:nvCxnSpPr>
        <p:spPr>
          <a:xfrm flipV="1">
            <a:off x="3002183" y="5006774"/>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BD1F6A4-2191-819A-6C75-0A211D72D8C2}"/>
              </a:ext>
            </a:extLst>
          </p:cNvPr>
          <p:cNvSpPr/>
          <p:nvPr/>
        </p:nvSpPr>
        <p:spPr>
          <a:xfrm>
            <a:off x="2533406" y="4485217"/>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Prélèvement réel</a:t>
            </a:r>
          </a:p>
        </p:txBody>
      </p:sp>
      <p:cxnSp>
        <p:nvCxnSpPr>
          <p:cNvPr id="35" name="Connecteur droit avec flèche 34">
            <a:extLst>
              <a:ext uri="{FF2B5EF4-FFF2-40B4-BE49-F238E27FC236}">
                <a16:creationId xmlns:a16="http://schemas.microsoft.com/office/drawing/2014/main" id="{4C5A3731-14A6-7CFC-98D3-0BD863C62E4B}"/>
              </a:ext>
            </a:extLst>
          </p:cNvPr>
          <p:cNvCxnSpPr>
            <a:cxnSpLocks/>
          </p:cNvCxnSpPr>
          <p:nvPr/>
        </p:nvCxnSpPr>
        <p:spPr>
          <a:xfrm flipV="1">
            <a:off x="3002183" y="4164019"/>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CE4F8ED-D63C-B067-66AE-F373F9D3729B}"/>
              </a:ext>
            </a:extLst>
          </p:cNvPr>
          <p:cNvCxnSpPr>
            <a:cxnSpLocks/>
            <a:stCxn id="37" idx="0"/>
            <a:endCxn id="31" idx="5"/>
          </p:cNvCxnSpPr>
          <p:nvPr/>
        </p:nvCxnSpPr>
        <p:spPr>
          <a:xfrm flipH="1" flipV="1">
            <a:off x="3495067" y="4044217"/>
            <a:ext cx="654910" cy="43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3A2530D-F671-133F-2A6A-96CDEB49D620}"/>
              </a:ext>
            </a:extLst>
          </p:cNvPr>
          <p:cNvSpPr/>
          <p:nvPr/>
        </p:nvSpPr>
        <p:spPr>
          <a:xfrm>
            <a:off x="366890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Mortalité naturelle</a:t>
            </a:r>
          </a:p>
        </p:txBody>
      </p:sp>
      <p:sp>
        <p:nvSpPr>
          <p:cNvPr id="38" name="Rectangle 37">
            <a:extLst>
              <a:ext uri="{FF2B5EF4-FFF2-40B4-BE49-F238E27FC236}">
                <a16:creationId xmlns:a16="http://schemas.microsoft.com/office/drawing/2014/main" id="{982E750D-2D82-66DE-0301-0374BC69D87F}"/>
              </a:ext>
            </a:extLst>
          </p:cNvPr>
          <p:cNvSpPr/>
          <p:nvPr/>
        </p:nvSpPr>
        <p:spPr>
          <a:xfrm>
            <a:off x="142853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Immigration / Emigration</a:t>
            </a:r>
          </a:p>
        </p:txBody>
      </p:sp>
      <p:cxnSp>
        <p:nvCxnSpPr>
          <p:cNvPr id="39" name="Connecteur droit avec flèche 38">
            <a:extLst>
              <a:ext uri="{FF2B5EF4-FFF2-40B4-BE49-F238E27FC236}">
                <a16:creationId xmlns:a16="http://schemas.microsoft.com/office/drawing/2014/main" id="{1FB5E8A7-B9F2-2632-341F-9F31EDA00CF1}"/>
              </a:ext>
            </a:extLst>
          </p:cNvPr>
          <p:cNvCxnSpPr>
            <a:cxnSpLocks/>
            <a:endCxn id="31" idx="3"/>
          </p:cNvCxnSpPr>
          <p:nvPr/>
        </p:nvCxnSpPr>
        <p:spPr>
          <a:xfrm flipV="1">
            <a:off x="1866688" y="4044216"/>
            <a:ext cx="661966" cy="433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359B85DD-6249-5A6D-9604-676A78E561F4}"/>
              </a:ext>
            </a:extLst>
          </p:cNvPr>
          <p:cNvSpPr txBox="1"/>
          <p:nvPr/>
        </p:nvSpPr>
        <p:spPr>
          <a:xfrm>
            <a:off x="3618887" y="3536779"/>
            <a:ext cx="716183" cy="300082"/>
          </a:xfrm>
          <a:prstGeom prst="rect">
            <a:avLst/>
          </a:prstGeom>
          <a:noFill/>
        </p:spPr>
        <p:txBody>
          <a:bodyPr wrap="square">
            <a:spAutoFit/>
          </a:bodyPr>
          <a:lstStyle/>
          <a:p>
            <a:pPr algn="ctr"/>
            <a:r>
              <a:rPr lang="fr-FR" sz="1350" i="1" dirty="0"/>
              <a:t>survie</a:t>
            </a:r>
          </a:p>
        </p:txBody>
      </p:sp>
      <p:sp>
        <p:nvSpPr>
          <p:cNvPr id="41" name="ZoneTexte 40">
            <a:extLst>
              <a:ext uri="{FF2B5EF4-FFF2-40B4-BE49-F238E27FC236}">
                <a16:creationId xmlns:a16="http://schemas.microsoft.com/office/drawing/2014/main" id="{9558B1AB-4070-9E52-0265-05F85C3C75E4}"/>
              </a:ext>
            </a:extLst>
          </p:cNvPr>
          <p:cNvSpPr txBox="1"/>
          <p:nvPr/>
        </p:nvSpPr>
        <p:spPr>
          <a:xfrm>
            <a:off x="5548328" y="3522556"/>
            <a:ext cx="890090" cy="300082"/>
          </a:xfrm>
          <a:prstGeom prst="rect">
            <a:avLst/>
          </a:prstGeom>
          <a:noFill/>
        </p:spPr>
        <p:txBody>
          <a:bodyPr wrap="square">
            <a:spAutoFit/>
          </a:bodyPr>
          <a:lstStyle/>
          <a:p>
            <a:pPr algn="ctr"/>
            <a:r>
              <a:rPr lang="fr-FR" sz="1350" i="1" dirty="0"/>
              <a:t>détection</a:t>
            </a:r>
          </a:p>
        </p:txBody>
      </p:sp>
      <p:sp>
        <p:nvSpPr>
          <p:cNvPr id="42" name="Rectangle 41">
            <a:extLst>
              <a:ext uri="{FF2B5EF4-FFF2-40B4-BE49-F238E27FC236}">
                <a16:creationId xmlns:a16="http://schemas.microsoft.com/office/drawing/2014/main" id="{30F5C725-3015-5630-9850-B1CC21E7E68C}"/>
              </a:ext>
            </a:extLst>
          </p:cNvPr>
          <p:cNvSpPr/>
          <p:nvPr/>
        </p:nvSpPr>
        <p:spPr>
          <a:xfrm>
            <a:off x="2927570" y="5006776"/>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3" name="Rectangle 42">
            <a:extLst>
              <a:ext uri="{FF2B5EF4-FFF2-40B4-BE49-F238E27FC236}">
                <a16:creationId xmlns:a16="http://schemas.microsoft.com/office/drawing/2014/main" id="{8E244719-7CE4-D0F8-367B-B77DFFB70E7D}"/>
              </a:ext>
            </a:extLst>
          </p:cNvPr>
          <p:cNvSpPr/>
          <p:nvPr/>
        </p:nvSpPr>
        <p:spPr>
          <a:xfrm>
            <a:off x="2948534" y="4157481"/>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4" name="Rectangle 43">
            <a:extLst>
              <a:ext uri="{FF2B5EF4-FFF2-40B4-BE49-F238E27FC236}">
                <a16:creationId xmlns:a16="http://schemas.microsoft.com/office/drawing/2014/main" id="{1439D1FF-84BB-A69A-9B6A-A6BCC11FB5C5}"/>
              </a:ext>
            </a:extLst>
          </p:cNvPr>
          <p:cNvSpPr/>
          <p:nvPr/>
        </p:nvSpPr>
        <p:spPr>
          <a:xfrm>
            <a:off x="3699135" y="4002210"/>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5" name="Rectangle 44">
            <a:extLst>
              <a:ext uri="{FF2B5EF4-FFF2-40B4-BE49-F238E27FC236}">
                <a16:creationId xmlns:a16="http://schemas.microsoft.com/office/drawing/2014/main" id="{C7FC01A9-85BA-495C-C10C-8D7E3F3295C5}"/>
              </a:ext>
            </a:extLst>
          </p:cNvPr>
          <p:cNvSpPr/>
          <p:nvPr/>
        </p:nvSpPr>
        <p:spPr>
          <a:xfrm>
            <a:off x="1564503" y="4044733"/>
            <a:ext cx="661966" cy="284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r>
              <a:rPr lang="fr-FR" sz="2100" dirty="0">
                <a:solidFill>
                  <a:schemeClr val="tx1"/>
                </a:solidFill>
              </a:rPr>
              <a:t>/</a:t>
            </a:r>
            <a:r>
              <a:rPr lang="fr-FR" sz="2100" b="1" dirty="0">
                <a:solidFill>
                  <a:schemeClr val="tx1"/>
                </a:solidFill>
              </a:rPr>
              <a:t>-</a:t>
            </a:r>
            <a:endParaRPr lang="fr-FR" sz="1200" b="1" dirty="0">
              <a:solidFill>
                <a:schemeClr val="tx1"/>
              </a:solidFill>
            </a:endParaRPr>
          </a:p>
        </p:txBody>
      </p:sp>
      <p:sp>
        <p:nvSpPr>
          <p:cNvPr id="46" name="Rectangle 45">
            <a:extLst>
              <a:ext uri="{FF2B5EF4-FFF2-40B4-BE49-F238E27FC236}">
                <a16:creationId xmlns:a16="http://schemas.microsoft.com/office/drawing/2014/main" id="{5180DE69-056C-1992-2761-04521A0162B0}"/>
              </a:ext>
            </a:extLst>
          </p:cNvPr>
          <p:cNvSpPr/>
          <p:nvPr/>
        </p:nvSpPr>
        <p:spPr>
          <a:xfrm>
            <a:off x="5767578" y="3268419"/>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7" name="Rectangle 46">
            <a:extLst>
              <a:ext uri="{FF2B5EF4-FFF2-40B4-BE49-F238E27FC236}">
                <a16:creationId xmlns:a16="http://schemas.microsoft.com/office/drawing/2014/main" id="{8005B10D-BD4A-CB25-7E3A-756789EDD1D8}"/>
              </a:ext>
            </a:extLst>
          </p:cNvPr>
          <p:cNvSpPr/>
          <p:nvPr/>
        </p:nvSpPr>
        <p:spPr>
          <a:xfrm>
            <a:off x="3749735" y="3265334"/>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8" name="Rectangle 47">
            <a:extLst>
              <a:ext uri="{FF2B5EF4-FFF2-40B4-BE49-F238E27FC236}">
                <a16:creationId xmlns:a16="http://schemas.microsoft.com/office/drawing/2014/main" id="{751B98D5-BE5C-3542-C1B1-FA019D6BF181}"/>
              </a:ext>
            </a:extLst>
          </p:cNvPr>
          <p:cNvSpPr/>
          <p:nvPr/>
        </p:nvSpPr>
        <p:spPr>
          <a:xfrm>
            <a:off x="6967882" y="4264707"/>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accent4">
                    <a:lumMod val="75000"/>
                  </a:schemeClr>
                </a:solidFill>
              </a:rPr>
              <a:t>+</a:t>
            </a:r>
            <a:endParaRPr lang="fr-FR" sz="1200" b="1" dirty="0">
              <a:solidFill>
                <a:schemeClr val="accent4">
                  <a:lumMod val="75000"/>
                </a:schemeClr>
              </a:solidFill>
            </a:endParaRPr>
          </a:p>
        </p:txBody>
      </p:sp>
      <p:sp>
        <p:nvSpPr>
          <p:cNvPr id="50" name="Rectangle 49">
            <a:extLst>
              <a:ext uri="{FF2B5EF4-FFF2-40B4-BE49-F238E27FC236}">
                <a16:creationId xmlns:a16="http://schemas.microsoft.com/office/drawing/2014/main" id="{36B94171-7B91-0121-B50A-87A19D30954A}"/>
              </a:ext>
            </a:extLst>
          </p:cNvPr>
          <p:cNvSpPr/>
          <p:nvPr/>
        </p:nvSpPr>
        <p:spPr>
          <a:xfrm>
            <a:off x="6647860" y="4745272"/>
            <a:ext cx="833378"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Météo favorable</a:t>
            </a:r>
          </a:p>
        </p:txBody>
      </p:sp>
      <p:cxnSp>
        <p:nvCxnSpPr>
          <p:cNvPr id="51" name="Connecteur droit avec flèche 50">
            <a:extLst>
              <a:ext uri="{FF2B5EF4-FFF2-40B4-BE49-F238E27FC236}">
                <a16:creationId xmlns:a16="http://schemas.microsoft.com/office/drawing/2014/main" id="{416CE2C9-1F2A-4AFF-A4A0-3DD9CB436242}"/>
              </a:ext>
            </a:extLst>
          </p:cNvPr>
          <p:cNvCxnSpPr>
            <a:cxnSpLocks/>
            <a:stCxn id="50" idx="0"/>
          </p:cNvCxnSpPr>
          <p:nvPr/>
        </p:nvCxnSpPr>
        <p:spPr>
          <a:xfrm flipV="1">
            <a:off x="7064548" y="4122931"/>
            <a:ext cx="0" cy="622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774D9C2-D89E-14DA-6DAD-981BCCB7848F}"/>
              </a:ext>
            </a:extLst>
          </p:cNvPr>
          <p:cNvSpPr/>
          <p:nvPr/>
        </p:nvSpPr>
        <p:spPr>
          <a:xfrm>
            <a:off x="5435683" y="4745272"/>
            <a:ext cx="1010264"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Enneigement</a:t>
            </a:r>
          </a:p>
        </p:txBody>
      </p:sp>
      <p:cxnSp>
        <p:nvCxnSpPr>
          <p:cNvPr id="54" name="Connecteur droit avec flèche 53">
            <a:extLst>
              <a:ext uri="{FF2B5EF4-FFF2-40B4-BE49-F238E27FC236}">
                <a16:creationId xmlns:a16="http://schemas.microsoft.com/office/drawing/2014/main" id="{BDA374C5-4B6A-892A-5DA8-5F6B3F1D4F45}"/>
              </a:ext>
            </a:extLst>
          </p:cNvPr>
          <p:cNvCxnSpPr>
            <a:cxnSpLocks/>
            <a:stCxn id="53" idx="0"/>
          </p:cNvCxnSpPr>
          <p:nvPr/>
        </p:nvCxnSpPr>
        <p:spPr>
          <a:xfrm flipV="1">
            <a:off x="5940814" y="4122931"/>
            <a:ext cx="888686" cy="622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F84B61F-747A-E8D7-E6E0-947267A5077E}"/>
              </a:ext>
            </a:extLst>
          </p:cNvPr>
          <p:cNvSpPr/>
          <p:nvPr/>
        </p:nvSpPr>
        <p:spPr>
          <a:xfrm>
            <a:off x="6085790" y="4222575"/>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accent4">
                    <a:lumMod val="75000"/>
                  </a:schemeClr>
                </a:solidFill>
              </a:rPr>
              <a:t>+</a:t>
            </a:r>
            <a:endParaRPr lang="fr-FR" sz="1200" b="1" dirty="0">
              <a:solidFill>
                <a:schemeClr val="accent4">
                  <a:lumMod val="75000"/>
                </a:schemeClr>
              </a:solidFill>
            </a:endParaRPr>
          </a:p>
        </p:txBody>
      </p:sp>
    </p:spTree>
    <p:extLst>
      <p:ext uri="{BB962C8B-B14F-4D97-AF65-F5344CB8AC3E}">
        <p14:creationId xmlns:p14="http://schemas.microsoft.com/office/powerpoint/2010/main" val="546665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27FB30-0A66-7A86-AB9B-19E1FC6AE1FD}"/>
              </a:ext>
            </a:extLst>
          </p:cNvPr>
          <p:cNvSpPr>
            <a:spLocks noGrp="1"/>
          </p:cNvSpPr>
          <p:nvPr>
            <p:ph type="sldNum" sz="quarter" idx="12"/>
          </p:nvPr>
        </p:nvSpPr>
        <p:spPr/>
        <p:txBody>
          <a:bodyPr/>
          <a:lstStyle/>
          <a:p>
            <a:fld id="{228B8149-0202-48DD-B0CD-6908EF5896EA}" type="slidenum">
              <a:rPr lang="fr-FR" smtClean="0"/>
              <a:t>71</a:t>
            </a:fld>
            <a:endParaRPr lang="fr-FR"/>
          </a:p>
        </p:txBody>
      </p:sp>
      <p:sp>
        <p:nvSpPr>
          <p:cNvPr id="5" name="Rectangle 4">
            <a:extLst>
              <a:ext uri="{FF2B5EF4-FFF2-40B4-BE49-F238E27FC236}">
                <a16:creationId xmlns:a16="http://schemas.microsoft.com/office/drawing/2014/main" id="{22B983B4-DD03-BB31-EB00-D49AEFEC5AA4}"/>
              </a:ext>
            </a:extLst>
          </p:cNvPr>
          <p:cNvSpPr/>
          <p:nvPr/>
        </p:nvSpPr>
        <p:spPr>
          <a:xfrm>
            <a:off x="1143000" y="838433"/>
            <a:ext cx="7109750" cy="1959896"/>
          </a:xfrm>
          <a:prstGeom prst="rect">
            <a:avLst/>
          </a:prstGeom>
        </p:spPr>
        <p:txBody>
          <a:bodyPr wrap="square">
            <a:spAutoFit/>
          </a:bodyPr>
          <a:lstStyle/>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J’identifie deux effets confondants possibles : </a:t>
            </a:r>
          </a:p>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 si l’enneigement est fort, les chevreuils se rapprochent des routes et deviennent plus détectables ;</a:t>
            </a:r>
          </a:p>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 si la météo est favorable, les opérateurs verront mieux les chevreuils</a:t>
            </a:r>
          </a:p>
        </p:txBody>
      </p:sp>
      <p:sp>
        <p:nvSpPr>
          <p:cNvPr id="26" name="Ellipse 25">
            <a:extLst>
              <a:ext uri="{FF2B5EF4-FFF2-40B4-BE49-F238E27FC236}">
                <a16:creationId xmlns:a16="http://schemas.microsoft.com/office/drawing/2014/main" id="{50C1CD19-A091-730D-0129-A9B4960D0298}"/>
              </a:ext>
            </a:extLst>
          </p:cNvPr>
          <p:cNvSpPr/>
          <p:nvPr/>
        </p:nvSpPr>
        <p:spPr>
          <a:xfrm>
            <a:off x="6381448" y="3369320"/>
            <a:ext cx="1366200" cy="764100"/>
          </a:xfrm>
          <a:prstGeom prst="ellipse">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Comptages d’adultes au printemps</a:t>
            </a:r>
          </a:p>
        </p:txBody>
      </p:sp>
      <p:sp>
        <p:nvSpPr>
          <p:cNvPr id="27" name="Ellipse 26">
            <a:extLst>
              <a:ext uri="{FF2B5EF4-FFF2-40B4-BE49-F238E27FC236}">
                <a16:creationId xmlns:a16="http://schemas.microsoft.com/office/drawing/2014/main" id="{38E65CEB-C587-8EB0-CB72-C48653DDB246}"/>
              </a:ext>
            </a:extLst>
          </p:cNvPr>
          <p:cNvSpPr/>
          <p:nvPr/>
        </p:nvSpPr>
        <p:spPr>
          <a:xfrm>
            <a:off x="4258739" y="3372179"/>
            <a:ext cx="1366200" cy="7641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au printemps</a:t>
            </a:r>
          </a:p>
        </p:txBody>
      </p:sp>
      <p:cxnSp>
        <p:nvCxnSpPr>
          <p:cNvPr id="28" name="Connecteur droit avec flèche 27">
            <a:extLst>
              <a:ext uri="{FF2B5EF4-FFF2-40B4-BE49-F238E27FC236}">
                <a16:creationId xmlns:a16="http://schemas.microsoft.com/office/drawing/2014/main" id="{DAE14793-2052-6616-6838-FBB1B58F55C8}"/>
              </a:ext>
            </a:extLst>
          </p:cNvPr>
          <p:cNvCxnSpPr>
            <a:cxnSpLocks/>
            <a:stCxn id="27" idx="6"/>
            <a:endCxn id="26" idx="2"/>
          </p:cNvCxnSpPr>
          <p:nvPr/>
        </p:nvCxnSpPr>
        <p:spPr>
          <a:xfrm flipV="1">
            <a:off x="5624940" y="3751371"/>
            <a:ext cx="756509" cy="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D22FF11-7561-7EE0-6E55-75C5D02005B9}"/>
              </a:ext>
            </a:extLst>
          </p:cNvPr>
          <p:cNvCxnSpPr>
            <a:cxnSpLocks/>
          </p:cNvCxnSpPr>
          <p:nvPr/>
        </p:nvCxnSpPr>
        <p:spPr>
          <a:xfrm>
            <a:off x="3695217" y="3778409"/>
            <a:ext cx="563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1CF920CA-14B2-2212-C466-76446DC8C166}"/>
              </a:ext>
            </a:extLst>
          </p:cNvPr>
          <p:cNvSpPr/>
          <p:nvPr/>
        </p:nvSpPr>
        <p:spPr>
          <a:xfrm>
            <a:off x="2328503" y="3392503"/>
            <a:ext cx="1366715" cy="76352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en hiver</a:t>
            </a:r>
          </a:p>
        </p:txBody>
      </p:sp>
      <p:sp>
        <p:nvSpPr>
          <p:cNvPr id="32" name="Rectangle 31">
            <a:extLst>
              <a:ext uri="{FF2B5EF4-FFF2-40B4-BE49-F238E27FC236}">
                <a16:creationId xmlns:a16="http://schemas.microsoft.com/office/drawing/2014/main" id="{83F48D6C-81F9-AE8F-5590-2225193DA06E}"/>
              </a:ext>
            </a:extLst>
          </p:cNvPr>
          <p:cNvSpPr/>
          <p:nvPr/>
        </p:nvSpPr>
        <p:spPr>
          <a:xfrm>
            <a:off x="2566684" y="5327972"/>
            <a:ext cx="833378"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de colliers</a:t>
            </a:r>
          </a:p>
        </p:txBody>
      </p:sp>
      <p:cxnSp>
        <p:nvCxnSpPr>
          <p:cNvPr id="33" name="Connecteur droit avec flèche 32">
            <a:extLst>
              <a:ext uri="{FF2B5EF4-FFF2-40B4-BE49-F238E27FC236}">
                <a16:creationId xmlns:a16="http://schemas.microsoft.com/office/drawing/2014/main" id="{C03ECBE1-7575-C188-C8AD-5029420B4D9A}"/>
              </a:ext>
            </a:extLst>
          </p:cNvPr>
          <p:cNvCxnSpPr>
            <a:cxnSpLocks/>
          </p:cNvCxnSpPr>
          <p:nvPr/>
        </p:nvCxnSpPr>
        <p:spPr>
          <a:xfrm flipV="1">
            <a:off x="3002183" y="5006774"/>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BD1F6A4-2191-819A-6C75-0A211D72D8C2}"/>
              </a:ext>
            </a:extLst>
          </p:cNvPr>
          <p:cNvSpPr/>
          <p:nvPr/>
        </p:nvSpPr>
        <p:spPr>
          <a:xfrm>
            <a:off x="2533406" y="4485217"/>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Prélèvement réel</a:t>
            </a:r>
          </a:p>
        </p:txBody>
      </p:sp>
      <p:cxnSp>
        <p:nvCxnSpPr>
          <p:cNvPr id="35" name="Connecteur droit avec flèche 34">
            <a:extLst>
              <a:ext uri="{FF2B5EF4-FFF2-40B4-BE49-F238E27FC236}">
                <a16:creationId xmlns:a16="http://schemas.microsoft.com/office/drawing/2014/main" id="{4C5A3731-14A6-7CFC-98D3-0BD863C62E4B}"/>
              </a:ext>
            </a:extLst>
          </p:cNvPr>
          <p:cNvCxnSpPr>
            <a:cxnSpLocks/>
          </p:cNvCxnSpPr>
          <p:nvPr/>
        </p:nvCxnSpPr>
        <p:spPr>
          <a:xfrm flipV="1">
            <a:off x="3002183" y="4164019"/>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CE4F8ED-D63C-B067-66AE-F373F9D3729B}"/>
              </a:ext>
            </a:extLst>
          </p:cNvPr>
          <p:cNvCxnSpPr>
            <a:cxnSpLocks/>
            <a:stCxn id="37" idx="0"/>
            <a:endCxn id="31" idx="5"/>
          </p:cNvCxnSpPr>
          <p:nvPr/>
        </p:nvCxnSpPr>
        <p:spPr>
          <a:xfrm flipH="1" flipV="1">
            <a:off x="3495067" y="4044217"/>
            <a:ext cx="654910" cy="43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3A2530D-F671-133F-2A6A-96CDEB49D620}"/>
              </a:ext>
            </a:extLst>
          </p:cNvPr>
          <p:cNvSpPr/>
          <p:nvPr/>
        </p:nvSpPr>
        <p:spPr>
          <a:xfrm>
            <a:off x="366890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Mortalité naturelle</a:t>
            </a:r>
          </a:p>
        </p:txBody>
      </p:sp>
      <p:sp>
        <p:nvSpPr>
          <p:cNvPr id="38" name="Rectangle 37">
            <a:extLst>
              <a:ext uri="{FF2B5EF4-FFF2-40B4-BE49-F238E27FC236}">
                <a16:creationId xmlns:a16="http://schemas.microsoft.com/office/drawing/2014/main" id="{982E750D-2D82-66DE-0301-0374BC69D87F}"/>
              </a:ext>
            </a:extLst>
          </p:cNvPr>
          <p:cNvSpPr/>
          <p:nvPr/>
        </p:nvSpPr>
        <p:spPr>
          <a:xfrm>
            <a:off x="1428532" y="4483769"/>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Immigration / Emigration</a:t>
            </a:r>
          </a:p>
        </p:txBody>
      </p:sp>
      <p:cxnSp>
        <p:nvCxnSpPr>
          <p:cNvPr id="39" name="Connecteur droit avec flèche 38">
            <a:extLst>
              <a:ext uri="{FF2B5EF4-FFF2-40B4-BE49-F238E27FC236}">
                <a16:creationId xmlns:a16="http://schemas.microsoft.com/office/drawing/2014/main" id="{1FB5E8A7-B9F2-2632-341F-9F31EDA00CF1}"/>
              </a:ext>
            </a:extLst>
          </p:cNvPr>
          <p:cNvCxnSpPr>
            <a:cxnSpLocks/>
            <a:endCxn id="31" idx="3"/>
          </p:cNvCxnSpPr>
          <p:nvPr/>
        </p:nvCxnSpPr>
        <p:spPr>
          <a:xfrm flipV="1">
            <a:off x="1866688" y="4044216"/>
            <a:ext cx="661966" cy="433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359B85DD-6249-5A6D-9604-676A78E561F4}"/>
              </a:ext>
            </a:extLst>
          </p:cNvPr>
          <p:cNvSpPr txBox="1"/>
          <p:nvPr/>
        </p:nvSpPr>
        <p:spPr>
          <a:xfrm>
            <a:off x="3618887" y="3536779"/>
            <a:ext cx="716183" cy="300082"/>
          </a:xfrm>
          <a:prstGeom prst="rect">
            <a:avLst/>
          </a:prstGeom>
          <a:noFill/>
        </p:spPr>
        <p:txBody>
          <a:bodyPr wrap="square">
            <a:spAutoFit/>
          </a:bodyPr>
          <a:lstStyle/>
          <a:p>
            <a:pPr algn="ctr"/>
            <a:r>
              <a:rPr lang="fr-FR" sz="1350" i="1" dirty="0"/>
              <a:t>survie</a:t>
            </a:r>
          </a:p>
        </p:txBody>
      </p:sp>
      <p:sp>
        <p:nvSpPr>
          <p:cNvPr id="41" name="ZoneTexte 40">
            <a:extLst>
              <a:ext uri="{FF2B5EF4-FFF2-40B4-BE49-F238E27FC236}">
                <a16:creationId xmlns:a16="http://schemas.microsoft.com/office/drawing/2014/main" id="{9558B1AB-4070-9E52-0265-05F85C3C75E4}"/>
              </a:ext>
            </a:extLst>
          </p:cNvPr>
          <p:cNvSpPr txBox="1"/>
          <p:nvPr/>
        </p:nvSpPr>
        <p:spPr>
          <a:xfrm>
            <a:off x="5548328" y="3522556"/>
            <a:ext cx="890090" cy="300082"/>
          </a:xfrm>
          <a:prstGeom prst="rect">
            <a:avLst/>
          </a:prstGeom>
          <a:noFill/>
        </p:spPr>
        <p:txBody>
          <a:bodyPr wrap="square">
            <a:spAutoFit/>
          </a:bodyPr>
          <a:lstStyle/>
          <a:p>
            <a:pPr algn="ctr"/>
            <a:r>
              <a:rPr lang="fr-FR" sz="1350" i="1" dirty="0"/>
              <a:t>détection</a:t>
            </a:r>
          </a:p>
        </p:txBody>
      </p:sp>
      <p:sp>
        <p:nvSpPr>
          <p:cNvPr id="42" name="Rectangle 41">
            <a:extLst>
              <a:ext uri="{FF2B5EF4-FFF2-40B4-BE49-F238E27FC236}">
                <a16:creationId xmlns:a16="http://schemas.microsoft.com/office/drawing/2014/main" id="{30F5C725-3015-5630-9850-B1CC21E7E68C}"/>
              </a:ext>
            </a:extLst>
          </p:cNvPr>
          <p:cNvSpPr/>
          <p:nvPr/>
        </p:nvSpPr>
        <p:spPr>
          <a:xfrm>
            <a:off x="2927570" y="5006776"/>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3" name="Rectangle 42">
            <a:extLst>
              <a:ext uri="{FF2B5EF4-FFF2-40B4-BE49-F238E27FC236}">
                <a16:creationId xmlns:a16="http://schemas.microsoft.com/office/drawing/2014/main" id="{8E244719-7CE4-D0F8-367B-B77DFFB70E7D}"/>
              </a:ext>
            </a:extLst>
          </p:cNvPr>
          <p:cNvSpPr/>
          <p:nvPr/>
        </p:nvSpPr>
        <p:spPr>
          <a:xfrm>
            <a:off x="2948534" y="4157481"/>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4" name="Rectangle 43">
            <a:extLst>
              <a:ext uri="{FF2B5EF4-FFF2-40B4-BE49-F238E27FC236}">
                <a16:creationId xmlns:a16="http://schemas.microsoft.com/office/drawing/2014/main" id="{1439D1FF-84BB-A69A-9B6A-A6BCC11FB5C5}"/>
              </a:ext>
            </a:extLst>
          </p:cNvPr>
          <p:cNvSpPr/>
          <p:nvPr/>
        </p:nvSpPr>
        <p:spPr>
          <a:xfrm>
            <a:off x="3699135" y="4002210"/>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5" name="Rectangle 44">
            <a:extLst>
              <a:ext uri="{FF2B5EF4-FFF2-40B4-BE49-F238E27FC236}">
                <a16:creationId xmlns:a16="http://schemas.microsoft.com/office/drawing/2014/main" id="{C7FC01A9-85BA-495C-C10C-8D7E3F3295C5}"/>
              </a:ext>
            </a:extLst>
          </p:cNvPr>
          <p:cNvSpPr/>
          <p:nvPr/>
        </p:nvSpPr>
        <p:spPr>
          <a:xfrm>
            <a:off x="1564503" y="4044733"/>
            <a:ext cx="661966" cy="284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r>
              <a:rPr lang="fr-FR" sz="2100" dirty="0">
                <a:solidFill>
                  <a:schemeClr val="tx1"/>
                </a:solidFill>
              </a:rPr>
              <a:t>/</a:t>
            </a:r>
            <a:r>
              <a:rPr lang="fr-FR" sz="2100" b="1" dirty="0">
                <a:solidFill>
                  <a:schemeClr val="tx1"/>
                </a:solidFill>
              </a:rPr>
              <a:t>-</a:t>
            </a:r>
            <a:endParaRPr lang="fr-FR" sz="1200" b="1" dirty="0">
              <a:solidFill>
                <a:schemeClr val="tx1"/>
              </a:solidFill>
            </a:endParaRPr>
          </a:p>
        </p:txBody>
      </p:sp>
      <p:sp>
        <p:nvSpPr>
          <p:cNvPr id="46" name="Rectangle 45">
            <a:extLst>
              <a:ext uri="{FF2B5EF4-FFF2-40B4-BE49-F238E27FC236}">
                <a16:creationId xmlns:a16="http://schemas.microsoft.com/office/drawing/2014/main" id="{5180DE69-056C-1992-2761-04521A0162B0}"/>
              </a:ext>
            </a:extLst>
          </p:cNvPr>
          <p:cNvSpPr/>
          <p:nvPr/>
        </p:nvSpPr>
        <p:spPr>
          <a:xfrm>
            <a:off x="5767578" y="3268419"/>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7" name="Rectangle 46">
            <a:extLst>
              <a:ext uri="{FF2B5EF4-FFF2-40B4-BE49-F238E27FC236}">
                <a16:creationId xmlns:a16="http://schemas.microsoft.com/office/drawing/2014/main" id="{8005B10D-BD4A-CB25-7E3A-756789EDD1D8}"/>
              </a:ext>
            </a:extLst>
          </p:cNvPr>
          <p:cNvSpPr/>
          <p:nvPr/>
        </p:nvSpPr>
        <p:spPr>
          <a:xfrm>
            <a:off x="3749735" y="3265334"/>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48" name="Rectangle 47">
            <a:extLst>
              <a:ext uri="{FF2B5EF4-FFF2-40B4-BE49-F238E27FC236}">
                <a16:creationId xmlns:a16="http://schemas.microsoft.com/office/drawing/2014/main" id="{751B98D5-BE5C-3542-C1B1-FA019D6BF181}"/>
              </a:ext>
            </a:extLst>
          </p:cNvPr>
          <p:cNvSpPr/>
          <p:nvPr/>
        </p:nvSpPr>
        <p:spPr>
          <a:xfrm>
            <a:off x="6967882" y="4264707"/>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accent4">
                    <a:lumMod val="75000"/>
                  </a:schemeClr>
                </a:solidFill>
              </a:rPr>
              <a:t>+</a:t>
            </a:r>
            <a:endParaRPr lang="fr-FR" sz="1200" b="1" dirty="0">
              <a:solidFill>
                <a:schemeClr val="accent4">
                  <a:lumMod val="75000"/>
                </a:schemeClr>
              </a:solidFill>
            </a:endParaRPr>
          </a:p>
        </p:txBody>
      </p:sp>
      <p:sp>
        <p:nvSpPr>
          <p:cNvPr id="50" name="Rectangle 49">
            <a:extLst>
              <a:ext uri="{FF2B5EF4-FFF2-40B4-BE49-F238E27FC236}">
                <a16:creationId xmlns:a16="http://schemas.microsoft.com/office/drawing/2014/main" id="{36B94171-7B91-0121-B50A-87A19D30954A}"/>
              </a:ext>
            </a:extLst>
          </p:cNvPr>
          <p:cNvSpPr/>
          <p:nvPr/>
        </p:nvSpPr>
        <p:spPr>
          <a:xfrm>
            <a:off x="6647860" y="4745272"/>
            <a:ext cx="833378"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Météo favorable</a:t>
            </a:r>
          </a:p>
        </p:txBody>
      </p:sp>
      <p:cxnSp>
        <p:nvCxnSpPr>
          <p:cNvPr id="51" name="Connecteur droit avec flèche 50">
            <a:extLst>
              <a:ext uri="{FF2B5EF4-FFF2-40B4-BE49-F238E27FC236}">
                <a16:creationId xmlns:a16="http://schemas.microsoft.com/office/drawing/2014/main" id="{416CE2C9-1F2A-4AFF-A4A0-3DD9CB436242}"/>
              </a:ext>
            </a:extLst>
          </p:cNvPr>
          <p:cNvCxnSpPr>
            <a:cxnSpLocks/>
            <a:stCxn id="50" idx="0"/>
          </p:cNvCxnSpPr>
          <p:nvPr/>
        </p:nvCxnSpPr>
        <p:spPr>
          <a:xfrm flipV="1">
            <a:off x="7064548" y="4122931"/>
            <a:ext cx="0" cy="622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774D9C2-D89E-14DA-6DAD-981BCCB7848F}"/>
              </a:ext>
            </a:extLst>
          </p:cNvPr>
          <p:cNvSpPr/>
          <p:nvPr/>
        </p:nvSpPr>
        <p:spPr>
          <a:xfrm>
            <a:off x="5435683" y="4745272"/>
            <a:ext cx="1010264"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Enneigement</a:t>
            </a:r>
          </a:p>
        </p:txBody>
      </p:sp>
      <p:cxnSp>
        <p:nvCxnSpPr>
          <p:cNvPr id="54" name="Connecteur droit avec flèche 53">
            <a:extLst>
              <a:ext uri="{FF2B5EF4-FFF2-40B4-BE49-F238E27FC236}">
                <a16:creationId xmlns:a16="http://schemas.microsoft.com/office/drawing/2014/main" id="{BDA374C5-4B6A-892A-5DA8-5F6B3F1D4F45}"/>
              </a:ext>
            </a:extLst>
          </p:cNvPr>
          <p:cNvCxnSpPr>
            <a:cxnSpLocks/>
            <a:stCxn id="53" idx="0"/>
          </p:cNvCxnSpPr>
          <p:nvPr/>
        </p:nvCxnSpPr>
        <p:spPr>
          <a:xfrm flipV="1">
            <a:off x="5940814" y="4122931"/>
            <a:ext cx="888686" cy="622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F84B61F-747A-E8D7-E6E0-947267A5077E}"/>
              </a:ext>
            </a:extLst>
          </p:cNvPr>
          <p:cNvSpPr/>
          <p:nvPr/>
        </p:nvSpPr>
        <p:spPr>
          <a:xfrm>
            <a:off x="6085790" y="4222575"/>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accent4">
                    <a:lumMod val="75000"/>
                  </a:schemeClr>
                </a:solidFill>
              </a:rPr>
              <a:t>+</a:t>
            </a:r>
            <a:endParaRPr lang="fr-FR" sz="1200" b="1" dirty="0">
              <a:solidFill>
                <a:schemeClr val="accent4">
                  <a:lumMod val="75000"/>
                </a:schemeClr>
              </a:solidFill>
            </a:endParaRPr>
          </a:p>
        </p:txBody>
      </p:sp>
    </p:spTree>
    <p:extLst>
      <p:ext uri="{BB962C8B-B14F-4D97-AF65-F5344CB8AC3E}">
        <p14:creationId xmlns:p14="http://schemas.microsoft.com/office/powerpoint/2010/main" val="1429886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4B5C11D-9758-AADD-D812-3557F3F2F916}"/>
              </a:ext>
            </a:extLst>
          </p:cNvPr>
          <p:cNvSpPr>
            <a:spLocks noGrp="1"/>
          </p:cNvSpPr>
          <p:nvPr>
            <p:ph type="sldNum" sz="quarter" idx="12"/>
          </p:nvPr>
        </p:nvSpPr>
        <p:spPr/>
        <p:txBody>
          <a:bodyPr/>
          <a:lstStyle/>
          <a:p>
            <a:fld id="{228B8149-0202-48DD-B0CD-6908EF5896EA}" type="slidenum">
              <a:rPr lang="fr-FR" smtClean="0"/>
              <a:t>72</a:t>
            </a:fld>
            <a:endParaRPr lang="fr-FR"/>
          </a:p>
        </p:txBody>
      </p:sp>
      <p:sp>
        <p:nvSpPr>
          <p:cNvPr id="5" name="ZoneTexte 4">
            <a:extLst>
              <a:ext uri="{FF2B5EF4-FFF2-40B4-BE49-F238E27FC236}">
                <a16:creationId xmlns:a16="http://schemas.microsoft.com/office/drawing/2014/main" id="{19AEA879-CBF6-2D52-0049-8475658C9945}"/>
              </a:ext>
            </a:extLst>
          </p:cNvPr>
          <p:cNvSpPr txBox="1"/>
          <p:nvPr/>
        </p:nvSpPr>
        <p:spPr>
          <a:xfrm>
            <a:off x="1315758" y="1044295"/>
            <a:ext cx="5875196" cy="415498"/>
          </a:xfrm>
          <a:prstGeom prst="rect">
            <a:avLst/>
          </a:prstGeom>
          <a:noFill/>
        </p:spPr>
        <p:txBody>
          <a:bodyPr wrap="square" rtlCol="0">
            <a:spAutoFit/>
          </a:bodyPr>
          <a:lstStyle/>
          <a:p>
            <a:r>
              <a:rPr lang="fr-FR" sz="2100" cap="small" dirty="0">
                <a:solidFill>
                  <a:prstClr val="black"/>
                </a:solidFill>
                <a:latin typeface="+mj-lt"/>
              </a:rPr>
              <a:t>Pourquoi formuler une </a:t>
            </a:r>
            <a:r>
              <a:rPr lang="fr-FR" sz="2100" cap="small" dirty="0" err="1">
                <a:solidFill>
                  <a:prstClr val="black"/>
                </a:solidFill>
                <a:latin typeface="+mj-lt"/>
              </a:rPr>
              <a:t>hypothese</a:t>
            </a:r>
            <a:r>
              <a:rPr lang="fr-FR" sz="2100" cap="small" dirty="0">
                <a:solidFill>
                  <a:prstClr val="black"/>
                </a:solidFill>
                <a:latin typeface="+mj-lt"/>
              </a:rPr>
              <a:t> et des </a:t>
            </a:r>
            <a:r>
              <a:rPr lang="fr-FR" sz="2100" cap="small" dirty="0" err="1">
                <a:solidFill>
                  <a:prstClr val="black"/>
                </a:solidFill>
                <a:latin typeface="+mj-lt"/>
              </a:rPr>
              <a:t>predictions</a:t>
            </a:r>
            <a:r>
              <a:rPr lang="fr-FR" sz="2100" cap="small" dirty="0">
                <a:solidFill>
                  <a:prstClr val="black"/>
                </a:solidFill>
                <a:latin typeface="+mj-lt"/>
              </a:rPr>
              <a:t>?</a:t>
            </a:r>
          </a:p>
        </p:txBody>
      </p:sp>
      <p:sp>
        <p:nvSpPr>
          <p:cNvPr id="3" name="Rectangle 2">
            <a:extLst>
              <a:ext uri="{FF2B5EF4-FFF2-40B4-BE49-F238E27FC236}">
                <a16:creationId xmlns:a16="http://schemas.microsoft.com/office/drawing/2014/main" id="{D57365DD-E826-A334-4E80-6856857CD814}"/>
              </a:ext>
            </a:extLst>
          </p:cNvPr>
          <p:cNvSpPr/>
          <p:nvPr/>
        </p:nvSpPr>
        <p:spPr>
          <a:xfrm>
            <a:off x="1229810" y="1671810"/>
            <a:ext cx="7109750" cy="2113784"/>
          </a:xfrm>
          <a:prstGeom prst="rect">
            <a:avLst/>
          </a:prstGeom>
        </p:spPr>
        <p:txBody>
          <a:bodyPr wrap="square">
            <a:spAutoFit/>
          </a:bodyPr>
          <a:lstStyle/>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L’hypothèse sert à :</a:t>
            </a:r>
          </a:p>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 </a:t>
            </a:r>
            <a:r>
              <a:rPr lang="fr-FR" sz="2100" dirty="0">
                <a:solidFill>
                  <a:prstClr val="black"/>
                </a:solidFill>
                <a:latin typeface="+mj-lt"/>
                <a:ea typeface="Calibri" panose="020F0502020204030204" pitchFamily="34" charset="0"/>
                <a:cs typeface="Times New Roman" panose="02020603050405020304" pitchFamily="18" charset="0"/>
              </a:rPr>
              <a:t>s’assurer que la question est écologiquement justifiée</a:t>
            </a:r>
          </a:p>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 </a:t>
            </a:r>
            <a:r>
              <a:rPr lang="fr-FR" sz="2100" dirty="0">
                <a:solidFill>
                  <a:prstClr val="black"/>
                </a:solidFill>
                <a:latin typeface="+mj-lt"/>
                <a:ea typeface="Calibri" panose="020F0502020204030204" pitchFamily="34" charset="0"/>
                <a:cs typeface="Times New Roman" panose="02020603050405020304" pitchFamily="18" charset="0"/>
              </a:rPr>
              <a:t>clarifier les processus écologiques à l’œuvre</a:t>
            </a:r>
          </a:p>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 vérifier qu’on peut répondre à la question</a:t>
            </a:r>
          </a:p>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 vérifier que la question n’est ni circulaire, ni triviale</a:t>
            </a:r>
          </a:p>
        </p:txBody>
      </p:sp>
      <p:sp>
        <p:nvSpPr>
          <p:cNvPr id="7" name="Rectangle 6">
            <a:extLst>
              <a:ext uri="{FF2B5EF4-FFF2-40B4-BE49-F238E27FC236}">
                <a16:creationId xmlns:a16="http://schemas.microsoft.com/office/drawing/2014/main" id="{CA2BCD12-F2DD-A828-A56C-AA9072CA1029}"/>
              </a:ext>
            </a:extLst>
          </p:cNvPr>
          <p:cNvSpPr/>
          <p:nvPr/>
        </p:nvSpPr>
        <p:spPr>
          <a:xfrm>
            <a:off x="1315756" y="3961999"/>
            <a:ext cx="7109750" cy="2113784"/>
          </a:xfrm>
          <a:prstGeom prst="rect">
            <a:avLst/>
          </a:prstGeom>
        </p:spPr>
        <p:txBody>
          <a:bodyPr wrap="square">
            <a:spAutoFit/>
          </a:bodyPr>
          <a:lstStyle/>
          <a:p>
            <a:pP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Les prédictions servent à : </a:t>
            </a:r>
          </a:p>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 </a:t>
            </a:r>
            <a:r>
              <a:rPr lang="fr-FR" sz="2100" dirty="0">
                <a:solidFill>
                  <a:prstClr val="black"/>
                </a:solidFill>
                <a:latin typeface="+mj-lt"/>
                <a:ea typeface="Calibri" panose="020F0502020204030204" pitchFamily="34" charset="0"/>
                <a:cs typeface="Times New Roman" panose="02020603050405020304" pitchFamily="18" charset="0"/>
              </a:rPr>
              <a:t>identifier ce à quoi s’attendre si l’hypothèse est vraie</a:t>
            </a:r>
          </a:p>
          <a:p>
            <a:pPr>
              <a:lnSpc>
                <a:spcPct val="107000"/>
              </a:lnSpc>
              <a:spcAft>
                <a:spcPts val="600"/>
              </a:spcAft>
            </a:pPr>
            <a:r>
              <a:rPr lang="fr-FR" sz="2100" i="1" dirty="0">
                <a:solidFill>
                  <a:prstClr val="black"/>
                </a:solidFill>
                <a:latin typeface="+mj-lt"/>
                <a:ea typeface="Calibri" panose="020F0502020204030204" pitchFamily="34" charset="0"/>
                <a:cs typeface="Times New Roman" panose="02020603050405020304" pitchFamily="18" charset="0"/>
              </a:rPr>
              <a:t>- </a:t>
            </a:r>
            <a:r>
              <a:rPr lang="fr-FR" sz="2100" dirty="0">
                <a:solidFill>
                  <a:prstClr val="black"/>
                </a:solidFill>
                <a:latin typeface="+mj-lt"/>
                <a:ea typeface="Calibri" panose="020F0502020204030204" pitchFamily="34" charset="0"/>
                <a:cs typeface="Times New Roman" panose="02020603050405020304" pitchFamily="18" charset="0"/>
              </a:rPr>
              <a:t>s’assurer qu’on pourra détecter si l’hypothèse est fausse</a:t>
            </a:r>
          </a:p>
          <a:p>
            <a:pPr>
              <a:lnSpc>
                <a:spcPct val="107000"/>
              </a:lnSpc>
              <a:spcAft>
                <a:spcPts val="600"/>
              </a:spcAft>
            </a:pPr>
            <a:r>
              <a:rPr lang="fr-FR" sz="2100" dirty="0">
                <a:solidFill>
                  <a:prstClr val="black"/>
                </a:solidFill>
                <a:latin typeface="+mj-lt"/>
                <a:ea typeface="Calibri" panose="020F0502020204030204" pitchFamily="34" charset="0"/>
                <a:cs typeface="Times New Roman" panose="02020603050405020304" pitchFamily="18" charset="0"/>
              </a:rPr>
              <a:t>- définir le niveau de précision attendu des résultats</a:t>
            </a:r>
          </a:p>
          <a:p>
            <a:pPr>
              <a:lnSpc>
                <a:spcPct val="107000"/>
              </a:lnSpc>
              <a:spcAft>
                <a:spcPts val="600"/>
              </a:spcAft>
            </a:pPr>
            <a:endParaRPr lang="fr-FR" sz="2100" dirty="0">
              <a:solidFill>
                <a:prstClr val="black"/>
              </a:solidFill>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6127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4B5C11D-9758-AADD-D812-3557F3F2F916}"/>
              </a:ext>
            </a:extLst>
          </p:cNvPr>
          <p:cNvSpPr>
            <a:spLocks noGrp="1"/>
          </p:cNvSpPr>
          <p:nvPr>
            <p:ph type="sldNum" sz="quarter" idx="12"/>
          </p:nvPr>
        </p:nvSpPr>
        <p:spPr/>
        <p:txBody>
          <a:bodyPr/>
          <a:lstStyle/>
          <a:p>
            <a:fld id="{228B8149-0202-48DD-B0CD-6908EF5896EA}" type="slidenum">
              <a:rPr lang="fr-FR" smtClean="0"/>
              <a:t>73</a:t>
            </a:fld>
            <a:endParaRPr lang="fr-FR"/>
          </a:p>
        </p:txBody>
      </p:sp>
      <p:sp>
        <p:nvSpPr>
          <p:cNvPr id="13" name="Rectangle 12">
            <a:extLst>
              <a:ext uri="{FF2B5EF4-FFF2-40B4-BE49-F238E27FC236}">
                <a16:creationId xmlns:a16="http://schemas.microsoft.com/office/drawing/2014/main" id="{A6D2A148-77DF-D325-E829-F54493B5E76F}"/>
              </a:ext>
            </a:extLst>
          </p:cNvPr>
          <p:cNvSpPr/>
          <p:nvPr/>
        </p:nvSpPr>
        <p:spPr>
          <a:xfrm>
            <a:off x="1559689" y="1462754"/>
            <a:ext cx="512180" cy="422808"/>
          </a:xfrm>
          <a:prstGeom prst="rect">
            <a:avLst/>
          </a:prstGeom>
        </p:spPr>
        <p:txBody>
          <a:bodyPr wrap="square">
            <a:spAutoFit/>
          </a:bodyPr>
          <a:lstStyle/>
          <a:p>
            <a:pPr algn="ct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A </a:t>
            </a:r>
          </a:p>
        </p:txBody>
      </p:sp>
      <p:sp>
        <p:nvSpPr>
          <p:cNvPr id="14" name="Rectangle 13">
            <a:extLst>
              <a:ext uri="{FF2B5EF4-FFF2-40B4-BE49-F238E27FC236}">
                <a16:creationId xmlns:a16="http://schemas.microsoft.com/office/drawing/2014/main" id="{ADD6FF8C-BBDC-8BCB-9374-19B39CEF127B}"/>
              </a:ext>
            </a:extLst>
          </p:cNvPr>
          <p:cNvSpPr/>
          <p:nvPr/>
        </p:nvSpPr>
        <p:spPr>
          <a:xfrm>
            <a:off x="2559452" y="1462754"/>
            <a:ext cx="512180" cy="422808"/>
          </a:xfrm>
          <a:prstGeom prst="rect">
            <a:avLst/>
          </a:prstGeom>
        </p:spPr>
        <p:txBody>
          <a:bodyPr wrap="square">
            <a:spAutoFit/>
          </a:bodyPr>
          <a:lstStyle/>
          <a:p>
            <a:pPr algn="ct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B </a:t>
            </a:r>
          </a:p>
        </p:txBody>
      </p:sp>
      <p:sp>
        <p:nvSpPr>
          <p:cNvPr id="15" name="Rectangle 14">
            <a:extLst>
              <a:ext uri="{FF2B5EF4-FFF2-40B4-BE49-F238E27FC236}">
                <a16:creationId xmlns:a16="http://schemas.microsoft.com/office/drawing/2014/main" id="{7489AA56-A47B-059C-1960-E8258D8A896C}"/>
              </a:ext>
            </a:extLst>
          </p:cNvPr>
          <p:cNvSpPr/>
          <p:nvPr/>
        </p:nvSpPr>
        <p:spPr>
          <a:xfrm>
            <a:off x="2031356" y="2236811"/>
            <a:ext cx="512180" cy="422808"/>
          </a:xfrm>
          <a:prstGeom prst="rect">
            <a:avLst/>
          </a:prstGeom>
        </p:spPr>
        <p:txBody>
          <a:bodyPr wrap="square">
            <a:spAutoFit/>
          </a:bodyPr>
          <a:lstStyle/>
          <a:p>
            <a:pPr algn="ct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C </a:t>
            </a:r>
          </a:p>
        </p:txBody>
      </p:sp>
      <p:cxnSp>
        <p:nvCxnSpPr>
          <p:cNvPr id="17" name="Connecteur droit avec flèche 16">
            <a:extLst>
              <a:ext uri="{FF2B5EF4-FFF2-40B4-BE49-F238E27FC236}">
                <a16:creationId xmlns:a16="http://schemas.microsoft.com/office/drawing/2014/main" id="{FC91AAE6-9A4E-D3F0-CA79-5715400F3B50}"/>
              </a:ext>
            </a:extLst>
          </p:cNvPr>
          <p:cNvCxnSpPr>
            <a:cxnSpLocks/>
            <a:stCxn id="13" idx="2"/>
            <a:endCxn id="15" idx="0"/>
          </p:cNvCxnSpPr>
          <p:nvPr/>
        </p:nvCxnSpPr>
        <p:spPr>
          <a:xfrm>
            <a:off x="1815779" y="1885562"/>
            <a:ext cx="471667" cy="351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021A7BE8-0DB8-CABB-B458-19255D6199F9}"/>
              </a:ext>
            </a:extLst>
          </p:cNvPr>
          <p:cNvCxnSpPr>
            <a:cxnSpLocks/>
            <a:stCxn id="14" idx="2"/>
            <a:endCxn id="15" idx="0"/>
          </p:cNvCxnSpPr>
          <p:nvPr/>
        </p:nvCxnSpPr>
        <p:spPr>
          <a:xfrm flipH="1">
            <a:off x="2287446" y="1885562"/>
            <a:ext cx="528096" cy="351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DBA7C29-4E28-BD5A-884A-A2A0FDA73BB6}"/>
              </a:ext>
            </a:extLst>
          </p:cNvPr>
          <p:cNvSpPr/>
          <p:nvPr/>
        </p:nvSpPr>
        <p:spPr>
          <a:xfrm>
            <a:off x="6188119" y="1462754"/>
            <a:ext cx="512180" cy="422808"/>
          </a:xfrm>
          <a:prstGeom prst="rect">
            <a:avLst/>
          </a:prstGeom>
        </p:spPr>
        <p:txBody>
          <a:bodyPr wrap="square">
            <a:spAutoFit/>
          </a:bodyPr>
          <a:lstStyle/>
          <a:p>
            <a:pPr algn="ct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A </a:t>
            </a:r>
          </a:p>
        </p:txBody>
      </p:sp>
      <p:sp>
        <p:nvSpPr>
          <p:cNvPr id="25" name="Rectangle 24">
            <a:extLst>
              <a:ext uri="{FF2B5EF4-FFF2-40B4-BE49-F238E27FC236}">
                <a16:creationId xmlns:a16="http://schemas.microsoft.com/office/drawing/2014/main" id="{4787A8B1-14C7-6930-561F-615D2D9C9652}"/>
              </a:ext>
            </a:extLst>
          </p:cNvPr>
          <p:cNvSpPr/>
          <p:nvPr/>
        </p:nvSpPr>
        <p:spPr>
          <a:xfrm>
            <a:off x="7187881" y="1462754"/>
            <a:ext cx="512180" cy="422808"/>
          </a:xfrm>
          <a:prstGeom prst="rect">
            <a:avLst/>
          </a:prstGeom>
        </p:spPr>
        <p:txBody>
          <a:bodyPr wrap="square">
            <a:spAutoFit/>
          </a:bodyPr>
          <a:lstStyle/>
          <a:p>
            <a:pPr algn="ct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B </a:t>
            </a:r>
          </a:p>
        </p:txBody>
      </p:sp>
      <p:sp>
        <p:nvSpPr>
          <p:cNvPr id="26" name="Rectangle 25">
            <a:extLst>
              <a:ext uri="{FF2B5EF4-FFF2-40B4-BE49-F238E27FC236}">
                <a16:creationId xmlns:a16="http://schemas.microsoft.com/office/drawing/2014/main" id="{033B97CB-1FCD-60B7-F0AA-373243944713}"/>
              </a:ext>
            </a:extLst>
          </p:cNvPr>
          <p:cNvSpPr/>
          <p:nvPr/>
        </p:nvSpPr>
        <p:spPr>
          <a:xfrm>
            <a:off x="6659785" y="2236811"/>
            <a:ext cx="512180" cy="422808"/>
          </a:xfrm>
          <a:prstGeom prst="rect">
            <a:avLst/>
          </a:prstGeom>
        </p:spPr>
        <p:txBody>
          <a:bodyPr wrap="square">
            <a:spAutoFit/>
          </a:bodyPr>
          <a:lstStyle/>
          <a:p>
            <a:pPr algn="ct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C </a:t>
            </a:r>
          </a:p>
        </p:txBody>
      </p:sp>
      <p:cxnSp>
        <p:nvCxnSpPr>
          <p:cNvPr id="27" name="Connecteur droit avec flèche 26">
            <a:extLst>
              <a:ext uri="{FF2B5EF4-FFF2-40B4-BE49-F238E27FC236}">
                <a16:creationId xmlns:a16="http://schemas.microsoft.com/office/drawing/2014/main" id="{88469EF8-8E80-09E8-77E1-E339A57A3D07}"/>
              </a:ext>
            </a:extLst>
          </p:cNvPr>
          <p:cNvCxnSpPr>
            <a:cxnSpLocks/>
            <a:stCxn id="24" idx="2"/>
            <a:endCxn id="26" idx="0"/>
          </p:cNvCxnSpPr>
          <p:nvPr/>
        </p:nvCxnSpPr>
        <p:spPr>
          <a:xfrm>
            <a:off x="6444209" y="1885562"/>
            <a:ext cx="471666" cy="351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99BBC70F-D4E6-23BE-AE9E-B13F7AA3D2C5}"/>
              </a:ext>
            </a:extLst>
          </p:cNvPr>
          <p:cNvCxnSpPr>
            <a:cxnSpLocks/>
            <a:stCxn id="25" idx="1"/>
          </p:cNvCxnSpPr>
          <p:nvPr/>
        </p:nvCxnSpPr>
        <p:spPr>
          <a:xfrm flipH="1" flipV="1">
            <a:off x="6646775" y="1662592"/>
            <a:ext cx="541106" cy="11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2A2F6A-223B-43D3-F576-FF5B632C8B47}"/>
              </a:ext>
            </a:extLst>
          </p:cNvPr>
          <p:cNvSpPr/>
          <p:nvPr/>
        </p:nvSpPr>
        <p:spPr>
          <a:xfrm>
            <a:off x="3812416" y="1462754"/>
            <a:ext cx="512180" cy="422808"/>
          </a:xfrm>
          <a:prstGeom prst="rect">
            <a:avLst/>
          </a:prstGeom>
        </p:spPr>
        <p:txBody>
          <a:bodyPr wrap="square">
            <a:spAutoFit/>
          </a:bodyPr>
          <a:lstStyle/>
          <a:p>
            <a:pPr algn="ct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A </a:t>
            </a:r>
          </a:p>
        </p:txBody>
      </p:sp>
      <p:sp>
        <p:nvSpPr>
          <p:cNvPr id="34" name="Rectangle 33">
            <a:extLst>
              <a:ext uri="{FF2B5EF4-FFF2-40B4-BE49-F238E27FC236}">
                <a16:creationId xmlns:a16="http://schemas.microsoft.com/office/drawing/2014/main" id="{BCC89C47-EA78-DC11-49D9-182632152E37}"/>
              </a:ext>
            </a:extLst>
          </p:cNvPr>
          <p:cNvSpPr/>
          <p:nvPr/>
        </p:nvSpPr>
        <p:spPr>
          <a:xfrm>
            <a:off x="4812178" y="1462754"/>
            <a:ext cx="512180" cy="422808"/>
          </a:xfrm>
          <a:prstGeom prst="rect">
            <a:avLst/>
          </a:prstGeom>
        </p:spPr>
        <p:txBody>
          <a:bodyPr wrap="square">
            <a:spAutoFit/>
          </a:bodyPr>
          <a:lstStyle/>
          <a:p>
            <a:pPr algn="ct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B </a:t>
            </a:r>
          </a:p>
        </p:txBody>
      </p:sp>
      <p:sp>
        <p:nvSpPr>
          <p:cNvPr id="35" name="Rectangle 34">
            <a:extLst>
              <a:ext uri="{FF2B5EF4-FFF2-40B4-BE49-F238E27FC236}">
                <a16:creationId xmlns:a16="http://schemas.microsoft.com/office/drawing/2014/main" id="{8E88D808-E19C-D16A-BD83-FA0F9A6B3086}"/>
              </a:ext>
            </a:extLst>
          </p:cNvPr>
          <p:cNvSpPr/>
          <p:nvPr/>
        </p:nvSpPr>
        <p:spPr>
          <a:xfrm>
            <a:off x="4284082" y="2236811"/>
            <a:ext cx="512180" cy="422808"/>
          </a:xfrm>
          <a:prstGeom prst="rect">
            <a:avLst/>
          </a:prstGeom>
        </p:spPr>
        <p:txBody>
          <a:bodyPr wrap="square">
            <a:spAutoFit/>
          </a:bodyPr>
          <a:lstStyle/>
          <a:p>
            <a:pPr algn="ctr">
              <a:lnSpc>
                <a:spcPct val="107000"/>
              </a:lnSpc>
              <a:spcAft>
                <a:spcPts val="600"/>
              </a:spcAft>
            </a:pPr>
            <a:r>
              <a:rPr lang="fr-FR" sz="2100" b="1" dirty="0">
                <a:solidFill>
                  <a:prstClr val="black"/>
                </a:solidFill>
                <a:latin typeface="+mj-lt"/>
                <a:ea typeface="Calibri" panose="020F0502020204030204" pitchFamily="34" charset="0"/>
                <a:cs typeface="Times New Roman" panose="02020603050405020304" pitchFamily="18" charset="0"/>
              </a:rPr>
              <a:t>C </a:t>
            </a:r>
          </a:p>
        </p:txBody>
      </p:sp>
      <p:cxnSp>
        <p:nvCxnSpPr>
          <p:cNvPr id="37" name="Connecteur droit avec flèche 36">
            <a:extLst>
              <a:ext uri="{FF2B5EF4-FFF2-40B4-BE49-F238E27FC236}">
                <a16:creationId xmlns:a16="http://schemas.microsoft.com/office/drawing/2014/main" id="{707D2956-46E4-F57E-5E88-6DBDC86190B3}"/>
              </a:ext>
            </a:extLst>
          </p:cNvPr>
          <p:cNvCxnSpPr>
            <a:cxnSpLocks/>
            <a:stCxn id="34" idx="2"/>
            <a:endCxn id="35" idx="0"/>
          </p:cNvCxnSpPr>
          <p:nvPr/>
        </p:nvCxnSpPr>
        <p:spPr>
          <a:xfrm flipH="1">
            <a:off x="4540172" y="1885562"/>
            <a:ext cx="528096" cy="351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57D3A705-503E-8030-95D1-C48D80D17B31}"/>
              </a:ext>
            </a:extLst>
          </p:cNvPr>
          <p:cNvCxnSpPr>
            <a:cxnSpLocks/>
            <a:stCxn id="33" idx="3"/>
            <a:endCxn id="34" idx="1"/>
          </p:cNvCxnSpPr>
          <p:nvPr/>
        </p:nvCxnSpPr>
        <p:spPr>
          <a:xfrm>
            <a:off x="4324596" y="1674158"/>
            <a:ext cx="4875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72F408C5-263F-236F-0C1F-165936C864CB}"/>
              </a:ext>
            </a:extLst>
          </p:cNvPr>
          <p:cNvSpPr txBox="1"/>
          <p:nvPr/>
        </p:nvSpPr>
        <p:spPr>
          <a:xfrm>
            <a:off x="1360024" y="943381"/>
            <a:ext cx="4080077" cy="369332"/>
          </a:xfrm>
          <a:prstGeom prst="rect">
            <a:avLst/>
          </a:prstGeom>
          <a:noFill/>
        </p:spPr>
        <p:txBody>
          <a:bodyPr wrap="square" rtlCol="0">
            <a:spAutoFit/>
          </a:bodyPr>
          <a:lstStyle/>
          <a:p>
            <a:r>
              <a:rPr lang="fr-FR" cap="small" dirty="0"/>
              <a:t>Peut-on tester la relation entre A et C? </a:t>
            </a:r>
          </a:p>
        </p:txBody>
      </p:sp>
      <p:sp>
        <p:nvSpPr>
          <p:cNvPr id="40" name="ZoneTexte 39">
            <a:extLst>
              <a:ext uri="{FF2B5EF4-FFF2-40B4-BE49-F238E27FC236}">
                <a16:creationId xmlns:a16="http://schemas.microsoft.com/office/drawing/2014/main" id="{DD558733-E030-55DD-4B57-C4B1ADB6C134}"/>
              </a:ext>
            </a:extLst>
          </p:cNvPr>
          <p:cNvSpPr txBox="1"/>
          <p:nvPr/>
        </p:nvSpPr>
        <p:spPr>
          <a:xfrm>
            <a:off x="1786846" y="2636488"/>
            <a:ext cx="1267427" cy="1338828"/>
          </a:xfrm>
          <a:prstGeom prst="rect">
            <a:avLst/>
          </a:prstGeom>
          <a:noFill/>
        </p:spPr>
        <p:txBody>
          <a:bodyPr wrap="square" rtlCol="0">
            <a:spAutoFit/>
          </a:bodyPr>
          <a:lstStyle/>
          <a:p>
            <a:pPr algn="ctr"/>
            <a:r>
              <a:rPr lang="fr-FR" sz="1350" dirty="0"/>
              <a:t>A et B sont indépendants et ont chacun un effet sur C : la relation A-C est testable</a:t>
            </a:r>
          </a:p>
        </p:txBody>
      </p:sp>
      <p:sp>
        <p:nvSpPr>
          <p:cNvPr id="41" name="ZoneTexte 40">
            <a:extLst>
              <a:ext uri="{FF2B5EF4-FFF2-40B4-BE49-F238E27FC236}">
                <a16:creationId xmlns:a16="http://schemas.microsoft.com/office/drawing/2014/main" id="{E053FBC1-EBA4-2986-BA5C-FDF6A3B35C5C}"/>
              </a:ext>
            </a:extLst>
          </p:cNvPr>
          <p:cNvSpPr txBox="1"/>
          <p:nvPr/>
        </p:nvSpPr>
        <p:spPr>
          <a:xfrm>
            <a:off x="3906457" y="2636488"/>
            <a:ext cx="1417901" cy="1546577"/>
          </a:xfrm>
          <a:prstGeom prst="rect">
            <a:avLst/>
          </a:prstGeom>
          <a:noFill/>
        </p:spPr>
        <p:txBody>
          <a:bodyPr wrap="square" rtlCol="0">
            <a:spAutoFit/>
          </a:bodyPr>
          <a:lstStyle/>
          <a:p>
            <a:pPr algn="ctr"/>
            <a:r>
              <a:rPr lang="fr-FR" sz="1350" dirty="0"/>
              <a:t>A </a:t>
            </a:r>
            <a:r>
              <a:rPr lang="fr-FR" sz="1350" dirty="0" err="1"/>
              <a:t>a</a:t>
            </a:r>
            <a:r>
              <a:rPr lang="fr-FR" sz="1350" dirty="0"/>
              <a:t> un effet sur B qui a un effet sur C : on identifiera faussement un effet de A sur C (effet confondant)</a:t>
            </a:r>
          </a:p>
        </p:txBody>
      </p:sp>
      <p:sp>
        <p:nvSpPr>
          <p:cNvPr id="42" name="ZoneTexte 41">
            <a:extLst>
              <a:ext uri="{FF2B5EF4-FFF2-40B4-BE49-F238E27FC236}">
                <a16:creationId xmlns:a16="http://schemas.microsoft.com/office/drawing/2014/main" id="{D6EE80BE-1072-2D9E-D6B7-C93D187E5FA4}"/>
              </a:ext>
            </a:extLst>
          </p:cNvPr>
          <p:cNvSpPr txBox="1"/>
          <p:nvPr/>
        </p:nvSpPr>
        <p:spPr>
          <a:xfrm>
            <a:off x="6089730" y="2611190"/>
            <a:ext cx="1684124" cy="1338828"/>
          </a:xfrm>
          <a:prstGeom prst="rect">
            <a:avLst/>
          </a:prstGeom>
          <a:noFill/>
        </p:spPr>
        <p:txBody>
          <a:bodyPr wrap="square" rtlCol="0">
            <a:spAutoFit/>
          </a:bodyPr>
          <a:lstStyle/>
          <a:p>
            <a:pPr algn="ctr"/>
            <a:r>
              <a:rPr lang="fr-FR" sz="1350" dirty="0"/>
              <a:t>A </a:t>
            </a:r>
            <a:r>
              <a:rPr lang="fr-FR" sz="1350" dirty="0" err="1"/>
              <a:t>a</a:t>
            </a:r>
            <a:r>
              <a:rPr lang="fr-FR" sz="1350" dirty="0"/>
              <a:t> un effet sur C qui a un effet sur B qui a un effet sur A : le diagramme est circulaire, on ne peut rien tester</a:t>
            </a:r>
          </a:p>
        </p:txBody>
      </p:sp>
      <p:cxnSp>
        <p:nvCxnSpPr>
          <p:cNvPr id="43" name="Connecteur droit avec flèche 42">
            <a:extLst>
              <a:ext uri="{FF2B5EF4-FFF2-40B4-BE49-F238E27FC236}">
                <a16:creationId xmlns:a16="http://schemas.microsoft.com/office/drawing/2014/main" id="{FBC469FB-1F3F-72C8-20B8-CDD00502E226}"/>
              </a:ext>
            </a:extLst>
          </p:cNvPr>
          <p:cNvCxnSpPr>
            <a:cxnSpLocks/>
            <a:endCxn id="25" idx="2"/>
          </p:cNvCxnSpPr>
          <p:nvPr/>
        </p:nvCxnSpPr>
        <p:spPr>
          <a:xfrm flipV="1">
            <a:off x="6949154" y="1885562"/>
            <a:ext cx="494817" cy="34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35345CD7-65A1-5DB0-35EE-C56C23FAF1D3}"/>
              </a:ext>
            </a:extLst>
          </p:cNvPr>
          <p:cNvSpPr txBox="1"/>
          <p:nvPr/>
        </p:nvSpPr>
        <p:spPr>
          <a:xfrm>
            <a:off x="1481560" y="4276166"/>
            <a:ext cx="1979272" cy="923330"/>
          </a:xfrm>
          <a:prstGeom prst="rect">
            <a:avLst/>
          </a:prstGeom>
          <a:noFill/>
        </p:spPr>
        <p:txBody>
          <a:bodyPr wrap="square" rtlCol="0">
            <a:spAutoFit/>
          </a:bodyPr>
          <a:lstStyle/>
          <a:p>
            <a:pPr algn="ctr"/>
            <a:r>
              <a:rPr lang="fr-FR" sz="1350" i="1" dirty="0"/>
              <a:t>La température et les hauts coefficients de marées augmentent les risques de marée verte</a:t>
            </a:r>
          </a:p>
        </p:txBody>
      </p:sp>
      <p:sp>
        <p:nvSpPr>
          <p:cNvPr id="49" name="ZoneTexte 48">
            <a:extLst>
              <a:ext uri="{FF2B5EF4-FFF2-40B4-BE49-F238E27FC236}">
                <a16:creationId xmlns:a16="http://schemas.microsoft.com/office/drawing/2014/main" id="{A8CC243A-6B1D-B2F8-C8F8-14C6A9D3078C}"/>
              </a:ext>
            </a:extLst>
          </p:cNvPr>
          <p:cNvSpPr txBox="1"/>
          <p:nvPr/>
        </p:nvSpPr>
        <p:spPr>
          <a:xfrm>
            <a:off x="3625772" y="4256648"/>
            <a:ext cx="1979272" cy="1338828"/>
          </a:xfrm>
          <a:prstGeom prst="rect">
            <a:avLst/>
          </a:prstGeom>
          <a:noFill/>
        </p:spPr>
        <p:txBody>
          <a:bodyPr wrap="square" rtlCol="0">
            <a:spAutoFit/>
          </a:bodyPr>
          <a:lstStyle/>
          <a:p>
            <a:pPr algn="ctr"/>
            <a:r>
              <a:rPr lang="fr-FR" sz="1350" i="1" dirty="0"/>
              <a:t>La densité de salamandres baisse à proximité des zones urbaines parce que la pression de prospection y est plus faible</a:t>
            </a:r>
          </a:p>
        </p:txBody>
      </p:sp>
      <p:sp>
        <p:nvSpPr>
          <p:cNvPr id="50" name="ZoneTexte 49">
            <a:extLst>
              <a:ext uri="{FF2B5EF4-FFF2-40B4-BE49-F238E27FC236}">
                <a16:creationId xmlns:a16="http://schemas.microsoft.com/office/drawing/2014/main" id="{487A6813-A839-822F-32F8-6D16C513BC02}"/>
              </a:ext>
            </a:extLst>
          </p:cNvPr>
          <p:cNvSpPr txBox="1"/>
          <p:nvPr/>
        </p:nvSpPr>
        <p:spPr>
          <a:xfrm>
            <a:off x="5794583" y="4226817"/>
            <a:ext cx="1979272" cy="1546577"/>
          </a:xfrm>
          <a:prstGeom prst="rect">
            <a:avLst/>
          </a:prstGeom>
          <a:noFill/>
        </p:spPr>
        <p:txBody>
          <a:bodyPr wrap="square" rtlCol="0">
            <a:spAutoFit/>
          </a:bodyPr>
          <a:lstStyle/>
          <a:p>
            <a:pPr algn="ctr"/>
            <a:r>
              <a:rPr lang="fr-FR" sz="1350" i="1" dirty="0"/>
              <a:t>Plus la photosynthèse est active, plus l’oxygène émis est élevé, mais plus il y a d’oxygène, plus les arbres respirent, donc moins il y a de photosynthèse</a:t>
            </a:r>
          </a:p>
        </p:txBody>
      </p:sp>
    </p:spTree>
    <p:extLst>
      <p:ext uri="{BB962C8B-B14F-4D97-AF65-F5344CB8AC3E}">
        <p14:creationId xmlns:p14="http://schemas.microsoft.com/office/powerpoint/2010/main" val="154366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8141" y="1125342"/>
            <a:ext cx="5714373" cy="1754326"/>
          </a:xfrm>
          <a:prstGeom prst="rect">
            <a:avLst/>
          </a:prstGeom>
        </p:spPr>
        <p:txBody>
          <a:bodyPr wrap="square">
            <a:spAutoFit/>
          </a:bodyPr>
          <a:lstStyle/>
          <a:p>
            <a:r>
              <a:rPr lang="fr-FR" sz="5400" u="sng" dirty="0">
                <a:solidFill>
                  <a:prstClr val="black"/>
                </a:solidFill>
                <a:latin typeface="Calibri Light" panose="020F0302020204030204"/>
              </a:rPr>
              <a:t>Les erreurs statistiques</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74</a:t>
            </a:fld>
            <a:endParaRPr lang="fr-FR"/>
          </a:p>
        </p:txBody>
      </p:sp>
    </p:spTree>
    <p:extLst>
      <p:ext uri="{BB962C8B-B14F-4D97-AF65-F5344CB8AC3E}">
        <p14:creationId xmlns:p14="http://schemas.microsoft.com/office/powerpoint/2010/main" val="432991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520567-21B2-B399-F2EB-20274CB5C168}"/>
              </a:ext>
            </a:extLst>
          </p:cNvPr>
          <p:cNvSpPr>
            <a:spLocks noGrp="1"/>
          </p:cNvSpPr>
          <p:nvPr>
            <p:ph type="sldNum" sz="quarter" idx="12"/>
          </p:nvPr>
        </p:nvSpPr>
        <p:spPr/>
        <p:txBody>
          <a:bodyPr/>
          <a:lstStyle/>
          <a:p>
            <a:fld id="{228B8149-0202-48DD-B0CD-6908EF5896EA}" type="slidenum">
              <a:rPr lang="fr-FR" smtClean="0"/>
              <a:t>75</a:t>
            </a:fld>
            <a:endParaRPr lang="fr-FR"/>
          </a:p>
        </p:txBody>
      </p:sp>
      <p:sp>
        <p:nvSpPr>
          <p:cNvPr id="5" name="Ellipse 4">
            <a:extLst>
              <a:ext uri="{FF2B5EF4-FFF2-40B4-BE49-F238E27FC236}">
                <a16:creationId xmlns:a16="http://schemas.microsoft.com/office/drawing/2014/main" id="{0FD97EB0-7CA5-1E1E-357B-636CFDE4DCB0}"/>
              </a:ext>
            </a:extLst>
          </p:cNvPr>
          <p:cNvSpPr/>
          <p:nvPr/>
        </p:nvSpPr>
        <p:spPr>
          <a:xfrm>
            <a:off x="6320681" y="2457813"/>
            <a:ext cx="1366200" cy="764100"/>
          </a:xfrm>
          <a:prstGeom prst="ellipse">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Comptages d’adultes au printemps</a:t>
            </a:r>
          </a:p>
        </p:txBody>
      </p:sp>
      <p:sp>
        <p:nvSpPr>
          <p:cNvPr id="6" name="Ellipse 5">
            <a:extLst>
              <a:ext uri="{FF2B5EF4-FFF2-40B4-BE49-F238E27FC236}">
                <a16:creationId xmlns:a16="http://schemas.microsoft.com/office/drawing/2014/main" id="{EE708A4F-0F3E-BA66-10BF-64FB611A8241}"/>
              </a:ext>
            </a:extLst>
          </p:cNvPr>
          <p:cNvSpPr/>
          <p:nvPr/>
        </p:nvSpPr>
        <p:spPr>
          <a:xfrm>
            <a:off x="4197972" y="2460673"/>
            <a:ext cx="1366200" cy="7641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au printemps</a:t>
            </a:r>
          </a:p>
        </p:txBody>
      </p:sp>
      <p:cxnSp>
        <p:nvCxnSpPr>
          <p:cNvPr id="7" name="Connecteur droit avec flèche 6">
            <a:extLst>
              <a:ext uri="{FF2B5EF4-FFF2-40B4-BE49-F238E27FC236}">
                <a16:creationId xmlns:a16="http://schemas.microsoft.com/office/drawing/2014/main" id="{1D14BCA2-E68D-6095-25E1-3CE4FDC3912F}"/>
              </a:ext>
            </a:extLst>
          </p:cNvPr>
          <p:cNvCxnSpPr>
            <a:cxnSpLocks/>
            <a:stCxn id="6" idx="6"/>
            <a:endCxn id="5" idx="2"/>
          </p:cNvCxnSpPr>
          <p:nvPr/>
        </p:nvCxnSpPr>
        <p:spPr>
          <a:xfrm flipV="1">
            <a:off x="5564173" y="2839864"/>
            <a:ext cx="756509" cy="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AE9DA60-F12B-924B-DF4E-938BBB1012D1}"/>
              </a:ext>
            </a:extLst>
          </p:cNvPr>
          <p:cNvCxnSpPr>
            <a:cxnSpLocks/>
          </p:cNvCxnSpPr>
          <p:nvPr/>
        </p:nvCxnSpPr>
        <p:spPr>
          <a:xfrm>
            <a:off x="3634450" y="2866903"/>
            <a:ext cx="5635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Ellipse 8">
            <a:extLst>
              <a:ext uri="{FF2B5EF4-FFF2-40B4-BE49-F238E27FC236}">
                <a16:creationId xmlns:a16="http://schemas.microsoft.com/office/drawing/2014/main" id="{FA79FC1F-E8EA-D992-C9FC-E16819C623B6}"/>
              </a:ext>
            </a:extLst>
          </p:cNvPr>
          <p:cNvSpPr/>
          <p:nvPr/>
        </p:nvSpPr>
        <p:spPr>
          <a:xfrm>
            <a:off x="2267737" y="2480997"/>
            <a:ext cx="1366715" cy="763529"/>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d’adultes en hiver</a:t>
            </a:r>
          </a:p>
        </p:txBody>
      </p:sp>
      <p:sp>
        <p:nvSpPr>
          <p:cNvPr id="10" name="Rectangle 9">
            <a:extLst>
              <a:ext uri="{FF2B5EF4-FFF2-40B4-BE49-F238E27FC236}">
                <a16:creationId xmlns:a16="http://schemas.microsoft.com/office/drawing/2014/main" id="{510415F3-8C24-D3FD-8A8C-EF4352540FF3}"/>
              </a:ext>
            </a:extLst>
          </p:cNvPr>
          <p:cNvSpPr/>
          <p:nvPr/>
        </p:nvSpPr>
        <p:spPr>
          <a:xfrm>
            <a:off x="2505918" y="4416466"/>
            <a:ext cx="833378"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Nombre de colliers</a:t>
            </a:r>
          </a:p>
        </p:txBody>
      </p:sp>
      <p:cxnSp>
        <p:nvCxnSpPr>
          <p:cNvPr id="11" name="Connecteur droit avec flèche 10">
            <a:extLst>
              <a:ext uri="{FF2B5EF4-FFF2-40B4-BE49-F238E27FC236}">
                <a16:creationId xmlns:a16="http://schemas.microsoft.com/office/drawing/2014/main" id="{1A262398-FEF9-F67C-89E0-167CA41CA434}"/>
              </a:ext>
            </a:extLst>
          </p:cNvPr>
          <p:cNvCxnSpPr>
            <a:cxnSpLocks/>
          </p:cNvCxnSpPr>
          <p:nvPr/>
        </p:nvCxnSpPr>
        <p:spPr>
          <a:xfrm flipV="1">
            <a:off x="2941416" y="4095268"/>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7EDAD22-B3BC-C213-C987-960C41F8F025}"/>
              </a:ext>
            </a:extLst>
          </p:cNvPr>
          <p:cNvSpPr/>
          <p:nvPr/>
        </p:nvSpPr>
        <p:spPr>
          <a:xfrm>
            <a:off x="2472640" y="3573710"/>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Prélèvement réel</a:t>
            </a:r>
          </a:p>
        </p:txBody>
      </p:sp>
      <p:cxnSp>
        <p:nvCxnSpPr>
          <p:cNvPr id="13" name="Connecteur droit avec flèche 12">
            <a:extLst>
              <a:ext uri="{FF2B5EF4-FFF2-40B4-BE49-F238E27FC236}">
                <a16:creationId xmlns:a16="http://schemas.microsoft.com/office/drawing/2014/main" id="{A92AC433-A753-F1E7-4EDB-2C2BC165A3FD}"/>
              </a:ext>
            </a:extLst>
          </p:cNvPr>
          <p:cNvCxnSpPr>
            <a:cxnSpLocks/>
          </p:cNvCxnSpPr>
          <p:nvPr/>
        </p:nvCxnSpPr>
        <p:spPr>
          <a:xfrm flipV="1">
            <a:off x="2941416" y="3252512"/>
            <a:ext cx="0" cy="321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C00A8FC-AC44-E8C3-0856-782257C814CB}"/>
              </a:ext>
            </a:extLst>
          </p:cNvPr>
          <p:cNvCxnSpPr>
            <a:cxnSpLocks/>
            <a:stCxn id="15" idx="0"/>
            <a:endCxn id="9" idx="5"/>
          </p:cNvCxnSpPr>
          <p:nvPr/>
        </p:nvCxnSpPr>
        <p:spPr>
          <a:xfrm flipH="1" flipV="1">
            <a:off x="3434301" y="3132711"/>
            <a:ext cx="654910" cy="43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6641246-8D7C-DCB8-8C2A-84B125CF95EC}"/>
              </a:ext>
            </a:extLst>
          </p:cNvPr>
          <p:cNvSpPr/>
          <p:nvPr/>
        </p:nvSpPr>
        <p:spPr>
          <a:xfrm>
            <a:off x="3608136" y="3572263"/>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Mortalité naturelle</a:t>
            </a:r>
          </a:p>
        </p:txBody>
      </p:sp>
      <p:sp>
        <p:nvSpPr>
          <p:cNvPr id="16" name="Rectangle 15">
            <a:extLst>
              <a:ext uri="{FF2B5EF4-FFF2-40B4-BE49-F238E27FC236}">
                <a16:creationId xmlns:a16="http://schemas.microsoft.com/office/drawing/2014/main" id="{04B56200-5C01-63BB-D223-3FB2409D35E6}"/>
              </a:ext>
            </a:extLst>
          </p:cNvPr>
          <p:cNvSpPr/>
          <p:nvPr/>
        </p:nvSpPr>
        <p:spPr>
          <a:xfrm>
            <a:off x="1367766" y="3572263"/>
            <a:ext cx="962147" cy="52300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Immigration / Emigration</a:t>
            </a:r>
          </a:p>
        </p:txBody>
      </p:sp>
      <p:cxnSp>
        <p:nvCxnSpPr>
          <p:cNvPr id="17" name="Connecteur droit avec flèche 16">
            <a:extLst>
              <a:ext uri="{FF2B5EF4-FFF2-40B4-BE49-F238E27FC236}">
                <a16:creationId xmlns:a16="http://schemas.microsoft.com/office/drawing/2014/main" id="{E8DC91BC-68D5-2B44-764D-B267BDF9DD2D}"/>
              </a:ext>
            </a:extLst>
          </p:cNvPr>
          <p:cNvCxnSpPr>
            <a:cxnSpLocks/>
            <a:endCxn id="9" idx="3"/>
          </p:cNvCxnSpPr>
          <p:nvPr/>
        </p:nvCxnSpPr>
        <p:spPr>
          <a:xfrm flipV="1">
            <a:off x="1805922" y="3132710"/>
            <a:ext cx="661966" cy="433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2260F30E-62D8-7D60-6CFB-049D944BB4A7}"/>
              </a:ext>
            </a:extLst>
          </p:cNvPr>
          <p:cNvSpPr txBox="1"/>
          <p:nvPr/>
        </p:nvSpPr>
        <p:spPr>
          <a:xfrm>
            <a:off x="3558121" y="2625272"/>
            <a:ext cx="716183" cy="300082"/>
          </a:xfrm>
          <a:prstGeom prst="rect">
            <a:avLst/>
          </a:prstGeom>
          <a:noFill/>
        </p:spPr>
        <p:txBody>
          <a:bodyPr wrap="square">
            <a:spAutoFit/>
          </a:bodyPr>
          <a:lstStyle/>
          <a:p>
            <a:pPr algn="ctr"/>
            <a:r>
              <a:rPr lang="fr-FR" sz="1350" i="1" dirty="0"/>
              <a:t>survie</a:t>
            </a:r>
          </a:p>
        </p:txBody>
      </p:sp>
      <p:sp>
        <p:nvSpPr>
          <p:cNvPr id="19" name="ZoneTexte 18">
            <a:extLst>
              <a:ext uri="{FF2B5EF4-FFF2-40B4-BE49-F238E27FC236}">
                <a16:creationId xmlns:a16="http://schemas.microsoft.com/office/drawing/2014/main" id="{17210955-9611-9C93-FFC0-83662DF85E62}"/>
              </a:ext>
            </a:extLst>
          </p:cNvPr>
          <p:cNvSpPr txBox="1"/>
          <p:nvPr/>
        </p:nvSpPr>
        <p:spPr>
          <a:xfrm>
            <a:off x="5487562" y="2611049"/>
            <a:ext cx="890090" cy="300082"/>
          </a:xfrm>
          <a:prstGeom prst="rect">
            <a:avLst/>
          </a:prstGeom>
          <a:noFill/>
        </p:spPr>
        <p:txBody>
          <a:bodyPr wrap="square">
            <a:spAutoFit/>
          </a:bodyPr>
          <a:lstStyle/>
          <a:p>
            <a:pPr algn="ctr"/>
            <a:r>
              <a:rPr lang="fr-FR" sz="1350" i="1" dirty="0"/>
              <a:t>détection</a:t>
            </a:r>
          </a:p>
        </p:txBody>
      </p:sp>
      <p:sp>
        <p:nvSpPr>
          <p:cNvPr id="20" name="Rectangle 19">
            <a:extLst>
              <a:ext uri="{FF2B5EF4-FFF2-40B4-BE49-F238E27FC236}">
                <a16:creationId xmlns:a16="http://schemas.microsoft.com/office/drawing/2014/main" id="{AE144A76-9F45-BD63-1BA4-309A5BFF958D}"/>
              </a:ext>
            </a:extLst>
          </p:cNvPr>
          <p:cNvSpPr/>
          <p:nvPr/>
        </p:nvSpPr>
        <p:spPr>
          <a:xfrm>
            <a:off x="2866804" y="4095270"/>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21" name="Rectangle 20">
            <a:extLst>
              <a:ext uri="{FF2B5EF4-FFF2-40B4-BE49-F238E27FC236}">
                <a16:creationId xmlns:a16="http://schemas.microsoft.com/office/drawing/2014/main" id="{66A862A2-2866-239B-17E1-B33FA76B2DB7}"/>
              </a:ext>
            </a:extLst>
          </p:cNvPr>
          <p:cNvSpPr/>
          <p:nvPr/>
        </p:nvSpPr>
        <p:spPr>
          <a:xfrm>
            <a:off x="2887768" y="3245974"/>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22" name="Rectangle 21">
            <a:extLst>
              <a:ext uri="{FF2B5EF4-FFF2-40B4-BE49-F238E27FC236}">
                <a16:creationId xmlns:a16="http://schemas.microsoft.com/office/drawing/2014/main" id="{651DDCE2-2C69-22CE-986C-F984BACEC9B8}"/>
              </a:ext>
            </a:extLst>
          </p:cNvPr>
          <p:cNvSpPr/>
          <p:nvPr/>
        </p:nvSpPr>
        <p:spPr>
          <a:xfrm>
            <a:off x="3638369" y="3090704"/>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23" name="Rectangle 22">
            <a:extLst>
              <a:ext uri="{FF2B5EF4-FFF2-40B4-BE49-F238E27FC236}">
                <a16:creationId xmlns:a16="http://schemas.microsoft.com/office/drawing/2014/main" id="{ABDF28E5-D627-BA6D-3F8E-5848783FFB0B}"/>
              </a:ext>
            </a:extLst>
          </p:cNvPr>
          <p:cNvSpPr/>
          <p:nvPr/>
        </p:nvSpPr>
        <p:spPr>
          <a:xfrm>
            <a:off x="1503736" y="3133226"/>
            <a:ext cx="661966" cy="2848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r>
              <a:rPr lang="fr-FR" sz="2100" dirty="0">
                <a:solidFill>
                  <a:schemeClr val="tx1"/>
                </a:solidFill>
              </a:rPr>
              <a:t>/</a:t>
            </a:r>
            <a:r>
              <a:rPr lang="fr-FR" sz="2100" b="1" dirty="0">
                <a:solidFill>
                  <a:schemeClr val="tx1"/>
                </a:solidFill>
              </a:rPr>
              <a:t>-</a:t>
            </a:r>
            <a:endParaRPr lang="fr-FR" sz="1200" b="1" dirty="0">
              <a:solidFill>
                <a:schemeClr val="tx1"/>
              </a:solidFill>
            </a:endParaRPr>
          </a:p>
        </p:txBody>
      </p:sp>
      <p:sp>
        <p:nvSpPr>
          <p:cNvPr id="24" name="Rectangle 23">
            <a:extLst>
              <a:ext uri="{FF2B5EF4-FFF2-40B4-BE49-F238E27FC236}">
                <a16:creationId xmlns:a16="http://schemas.microsoft.com/office/drawing/2014/main" id="{3F354518-9CD0-CDAD-B536-9974D578E685}"/>
              </a:ext>
            </a:extLst>
          </p:cNvPr>
          <p:cNvSpPr/>
          <p:nvPr/>
        </p:nvSpPr>
        <p:spPr>
          <a:xfrm>
            <a:off x="5706812" y="2356912"/>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25" name="Rectangle 24">
            <a:extLst>
              <a:ext uri="{FF2B5EF4-FFF2-40B4-BE49-F238E27FC236}">
                <a16:creationId xmlns:a16="http://schemas.microsoft.com/office/drawing/2014/main" id="{12B73E92-E518-EC86-66DF-18025A806DBE}"/>
              </a:ext>
            </a:extLst>
          </p:cNvPr>
          <p:cNvSpPr/>
          <p:nvPr/>
        </p:nvSpPr>
        <p:spPr>
          <a:xfrm>
            <a:off x="3688969" y="2353827"/>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tx1"/>
                </a:solidFill>
              </a:rPr>
              <a:t>+</a:t>
            </a:r>
            <a:endParaRPr lang="fr-FR" sz="1200" b="1" dirty="0">
              <a:solidFill>
                <a:schemeClr val="tx1"/>
              </a:solidFill>
            </a:endParaRPr>
          </a:p>
        </p:txBody>
      </p:sp>
      <p:sp>
        <p:nvSpPr>
          <p:cNvPr id="26" name="Rectangle 25">
            <a:extLst>
              <a:ext uri="{FF2B5EF4-FFF2-40B4-BE49-F238E27FC236}">
                <a16:creationId xmlns:a16="http://schemas.microsoft.com/office/drawing/2014/main" id="{D66DA4B0-8AC1-D30F-7FC5-0C8E58CC87D8}"/>
              </a:ext>
            </a:extLst>
          </p:cNvPr>
          <p:cNvSpPr/>
          <p:nvPr/>
        </p:nvSpPr>
        <p:spPr>
          <a:xfrm>
            <a:off x="6907115" y="3353200"/>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accent4">
                    <a:lumMod val="75000"/>
                  </a:schemeClr>
                </a:solidFill>
              </a:rPr>
              <a:t>+</a:t>
            </a:r>
            <a:endParaRPr lang="fr-FR" sz="1200" b="1" dirty="0">
              <a:solidFill>
                <a:schemeClr val="accent4">
                  <a:lumMod val="75000"/>
                </a:schemeClr>
              </a:solidFill>
            </a:endParaRPr>
          </a:p>
        </p:txBody>
      </p:sp>
      <p:sp>
        <p:nvSpPr>
          <p:cNvPr id="27" name="Rectangle 26">
            <a:extLst>
              <a:ext uri="{FF2B5EF4-FFF2-40B4-BE49-F238E27FC236}">
                <a16:creationId xmlns:a16="http://schemas.microsoft.com/office/drawing/2014/main" id="{365FD19A-65D3-6F5D-A109-5B2A10E748D0}"/>
              </a:ext>
            </a:extLst>
          </p:cNvPr>
          <p:cNvSpPr/>
          <p:nvPr/>
        </p:nvSpPr>
        <p:spPr>
          <a:xfrm>
            <a:off x="6587093" y="3833765"/>
            <a:ext cx="833378"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Météo favorable</a:t>
            </a:r>
          </a:p>
        </p:txBody>
      </p:sp>
      <p:cxnSp>
        <p:nvCxnSpPr>
          <p:cNvPr id="28" name="Connecteur droit avec flèche 27">
            <a:extLst>
              <a:ext uri="{FF2B5EF4-FFF2-40B4-BE49-F238E27FC236}">
                <a16:creationId xmlns:a16="http://schemas.microsoft.com/office/drawing/2014/main" id="{CF153BB7-036E-942C-3761-29FFB9C1F64A}"/>
              </a:ext>
            </a:extLst>
          </p:cNvPr>
          <p:cNvCxnSpPr>
            <a:cxnSpLocks/>
            <a:stCxn id="27" idx="0"/>
          </p:cNvCxnSpPr>
          <p:nvPr/>
        </p:nvCxnSpPr>
        <p:spPr>
          <a:xfrm flipV="1">
            <a:off x="7003781" y="3211425"/>
            <a:ext cx="0" cy="622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E5566E-1CEE-7EA6-B7FF-233B61B9C452}"/>
              </a:ext>
            </a:extLst>
          </p:cNvPr>
          <p:cNvSpPr/>
          <p:nvPr/>
        </p:nvSpPr>
        <p:spPr>
          <a:xfrm>
            <a:off x="5374917" y="3833765"/>
            <a:ext cx="1010264" cy="52300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Enneigement</a:t>
            </a:r>
          </a:p>
        </p:txBody>
      </p:sp>
      <p:cxnSp>
        <p:nvCxnSpPr>
          <p:cNvPr id="30" name="Connecteur droit avec flèche 29">
            <a:extLst>
              <a:ext uri="{FF2B5EF4-FFF2-40B4-BE49-F238E27FC236}">
                <a16:creationId xmlns:a16="http://schemas.microsoft.com/office/drawing/2014/main" id="{64C57943-52E3-6DB3-81CF-5A43DA4BA98C}"/>
              </a:ext>
            </a:extLst>
          </p:cNvPr>
          <p:cNvCxnSpPr>
            <a:cxnSpLocks/>
            <a:stCxn id="29" idx="0"/>
          </p:cNvCxnSpPr>
          <p:nvPr/>
        </p:nvCxnSpPr>
        <p:spPr>
          <a:xfrm flipV="1">
            <a:off x="5880048" y="3211425"/>
            <a:ext cx="888686" cy="622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DDA8AE4-0395-2E4E-0711-B397C8567D78}"/>
              </a:ext>
            </a:extLst>
          </p:cNvPr>
          <p:cNvSpPr/>
          <p:nvPr/>
        </p:nvSpPr>
        <p:spPr>
          <a:xfrm>
            <a:off x="6025024" y="3311068"/>
            <a:ext cx="437769" cy="3273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100" b="1" dirty="0">
                <a:solidFill>
                  <a:schemeClr val="accent4">
                    <a:lumMod val="75000"/>
                  </a:schemeClr>
                </a:solidFill>
              </a:rPr>
              <a:t>+</a:t>
            </a:r>
            <a:endParaRPr lang="fr-FR" sz="1200" b="1" dirty="0">
              <a:solidFill>
                <a:schemeClr val="accent4">
                  <a:lumMod val="75000"/>
                </a:schemeClr>
              </a:solidFill>
            </a:endParaRPr>
          </a:p>
        </p:txBody>
      </p:sp>
      <p:sp>
        <p:nvSpPr>
          <p:cNvPr id="32" name="ZoneTexte 31">
            <a:extLst>
              <a:ext uri="{FF2B5EF4-FFF2-40B4-BE49-F238E27FC236}">
                <a16:creationId xmlns:a16="http://schemas.microsoft.com/office/drawing/2014/main" id="{82B53F1A-573C-10A0-0E7A-BB6E21B28B09}"/>
              </a:ext>
            </a:extLst>
          </p:cNvPr>
          <p:cNvSpPr txBox="1"/>
          <p:nvPr/>
        </p:nvSpPr>
        <p:spPr>
          <a:xfrm>
            <a:off x="1503736" y="630626"/>
            <a:ext cx="6349688" cy="1261884"/>
          </a:xfrm>
          <a:prstGeom prst="rect">
            <a:avLst/>
          </a:prstGeom>
          <a:noFill/>
        </p:spPr>
        <p:txBody>
          <a:bodyPr wrap="square" rtlCol="0">
            <a:spAutoFit/>
          </a:bodyPr>
          <a:lstStyle/>
          <a:p>
            <a:pPr algn="ctr"/>
            <a:r>
              <a:rPr lang="fr-FR" sz="2000" dirty="0">
                <a:latin typeface="+mj-lt"/>
              </a:rPr>
              <a:t>Dans une analyse statistique, l’essentiel du diagramme causal n’est pas mesuré</a:t>
            </a:r>
          </a:p>
          <a:p>
            <a:endParaRPr lang="fr-FR" sz="1500" dirty="0">
              <a:latin typeface="+mj-lt"/>
            </a:endParaRPr>
          </a:p>
          <a:p>
            <a:pPr algn="ctr"/>
            <a:r>
              <a:rPr lang="fr-FR" sz="2100" b="1" dirty="0">
                <a:latin typeface="+mj-lt"/>
              </a:rPr>
              <a:t>Analyse statistique = magnitude x erreur</a:t>
            </a:r>
            <a:endParaRPr lang="fr-FR" sz="1500" b="1" dirty="0">
              <a:latin typeface="+mj-lt"/>
            </a:endParaRPr>
          </a:p>
        </p:txBody>
      </p:sp>
    </p:spTree>
    <p:extLst>
      <p:ext uri="{BB962C8B-B14F-4D97-AF65-F5344CB8AC3E}">
        <p14:creationId xmlns:p14="http://schemas.microsoft.com/office/powerpoint/2010/main" val="3648282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520567-21B2-B399-F2EB-20274CB5C168}"/>
              </a:ext>
            </a:extLst>
          </p:cNvPr>
          <p:cNvSpPr>
            <a:spLocks noGrp="1"/>
          </p:cNvSpPr>
          <p:nvPr>
            <p:ph type="sldNum" sz="quarter" idx="12"/>
          </p:nvPr>
        </p:nvSpPr>
        <p:spPr/>
        <p:txBody>
          <a:bodyPr/>
          <a:lstStyle/>
          <a:p>
            <a:fld id="{228B8149-0202-48DD-B0CD-6908EF5896EA}" type="slidenum">
              <a:rPr lang="fr-FR" smtClean="0"/>
              <a:t>76</a:t>
            </a:fld>
            <a:endParaRPr lang="fr-FR"/>
          </a:p>
        </p:txBody>
      </p:sp>
      <p:sp>
        <p:nvSpPr>
          <p:cNvPr id="32" name="ZoneTexte 31">
            <a:extLst>
              <a:ext uri="{FF2B5EF4-FFF2-40B4-BE49-F238E27FC236}">
                <a16:creationId xmlns:a16="http://schemas.microsoft.com/office/drawing/2014/main" id="{82B53F1A-573C-10A0-0E7A-BB6E21B28B09}"/>
              </a:ext>
            </a:extLst>
          </p:cNvPr>
          <p:cNvSpPr txBox="1"/>
          <p:nvPr/>
        </p:nvSpPr>
        <p:spPr>
          <a:xfrm>
            <a:off x="480980" y="312516"/>
            <a:ext cx="8466250" cy="1138773"/>
          </a:xfrm>
          <a:prstGeom prst="rect">
            <a:avLst/>
          </a:prstGeom>
          <a:noFill/>
        </p:spPr>
        <p:txBody>
          <a:bodyPr wrap="square" rtlCol="0">
            <a:spAutoFit/>
          </a:bodyPr>
          <a:lstStyle/>
          <a:p>
            <a:r>
              <a:rPr lang="fr-FR" sz="2000" dirty="0">
                <a:latin typeface="+mj-lt"/>
              </a:rPr>
              <a:t>Dans une analyse statistique, l’essentiel du diagramme causal n’est pas mesuré</a:t>
            </a:r>
          </a:p>
          <a:p>
            <a:endParaRPr lang="fr-FR" sz="2000" dirty="0">
              <a:latin typeface="+mj-lt"/>
            </a:endParaRPr>
          </a:p>
          <a:p>
            <a:pPr algn="ctr"/>
            <a:r>
              <a:rPr lang="fr-FR" sz="2800" b="1" dirty="0">
                <a:latin typeface="+mj-lt"/>
              </a:rPr>
              <a:t>Analyse statistique = magnitude x erreur</a:t>
            </a:r>
            <a:endParaRPr lang="fr-FR" sz="2000" b="1" dirty="0">
              <a:latin typeface="+mj-lt"/>
            </a:endParaRPr>
          </a:p>
        </p:txBody>
      </p:sp>
      <p:cxnSp>
        <p:nvCxnSpPr>
          <p:cNvPr id="34" name="Connecteur droit 33">
            <a:extLst>
              <a:ext uri="{FF2B5EF4-FFF2-40B4-BE49-F238E27FC236}">
                <a16:creationId xmlns:a16="http://schemas.microsoft.com/office/drawing/2014/main" id="{3EF1E422-4EA2-3C90-AB62-A83CF508D345}"/>
              </a:ext>
            </a:extLst>
          </p:cNvPr>
          <p:cNvCxnSpPr>
            <a:cxnSpLocks/>
          </p:cNvCxnSpPr>
          <p:nvPr/>
        </p:nvCxnSpPr>
        <p:spPr>
          <a:xfrm flipH="1">
            <a:off x="983848" y="1451289"/>
            <a:ext cx="6030410" cy="875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1A8D6E2C-2C7A-D0DA-6BFA-0EE867186CF9}"/>
              </a:ext>
            </a:extLst>
          </p:cNvPr>
          <p:cNvCxnSpPr>
            <a:cxnSpLocks/>
          </p:cNvCxnSpPr>
          <p:nvPr/>
        </p:nvCxnSpPr>
        <p:spPr>
          <a:xfrm>
            <a:off x="7014258" y="1451289"/>
            <a:ext cx="1145894" cy="875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76ED9F8E-0C43-000B-2401-09EED797A1ED}"/>
              </a:ext>
            </a:extLst>
          </p:cNvPr>
          <p:cNvSpPr txBox="1"/>
          <p:nvPr/>
        </p:nvSpPr>
        <p:spPr>
          <a:xfrm>
            <a:off x="2425304" y="2493451"/>
            <a:ext cx="5061346" cy="3416320"/>
          </a:xfrm>
          <a:prstGeom prst="rect">
            <a:avLst/>
          </a:prstGeom>
          <a:noFill/>
        </p:spPr>
        <p:txBody>
          <a:bodyPr wrap="square" rtlCol="0">
            <a:spAutoFit/>
          </a:bodyPr>
          <a:lstStyle/>
          <a:p>
            <a:pPr algn="ctr"/>
            <a:r>
              <a:rPr lang="fr-FR" sz="2400" dirty="0">
                <a:latin typeface="+mj-lt"/>
              </a:rPr>
              <a:t>Variabilité naturelle</a:t>
            </a:r>
          </a:p>
          <a:p>
            <a:pPr algn="ctr"/>
            <a:endParaRPr lang="fr-FR" sz="2400" dirty="0">
              <a:latin typeface="+mj-lt"/>
            </a:endParaRPr>
          </a:p>
          <a:p>
            <a:pPr algn="ctr"/>
            <a:r>
              <a:rPr lang="fr-FR" sz="2400" dirty="0">
                <a:latin typeface="+mj-lt"/>
              </a:rPr>
              <a:t>Variables non mesurées</a:t>
            </a:r>
          </a:p>
          <a:p>
            <a:pPr algn="ctr"/>
            <a:endParaRPr lang="fr-FR" sz="2400" dirty="0">
              <a:latin typeface="+mj-lt"/>
            </a:endParaRPr>
          </a:p>
          <a:p>
            <a:pPr algn="ctr"/>
            <a:r>
              <a:rPr lang="fr-FR" sz="2400" dirty="0">
                <a:latin typeface="+mj-lt"/>
              </a:rPr>
              <a:t>Limites de l’hypothèse</a:t>
            </a:r>
          </a:p>
          <a:p>
            <a:pPr algn="ctr"/>
            <a:endParaRPr lang="fr-FR" sz="2400" dirty="0">
              <a:latin typeface="+mj-lt"/>
            </a:endParaRPr>
          </a:p>
          <a:p>
            <a:pPr algn="ctr"/>
            <a:r>
              <a:rPr lang="fr-FR" sz="2400" dirty="0">
                <a:latin typeface="+mj-lt"/>
              </a:rPr>
              <a:t>Incertitude liée à l’ échantillonnage</a:t>
            </a:r>
          </a:p>
          <a:p>
            <a:pPr algn="ctr"/>
            <a:endParaRPr lang="fr-FR" sz="2400" dirty="0">
              <a:latin typeface="+mj-lt"/>
            </a:endParaRPr>
          </a:p>
          <a:p>
            <a:pPr algn="ctr"/>
            <a:r>
              <a:rPr lang="fr-FR" sz="2400" dirty="0">
                <a:latin typeface="+mj-lt"/>
              </a:rPr>
              <a:t>Erreur de mesure</a:t>
            </a:r>
          </a:p>
        </p:txBody>
      </p:sp>
      <p:sp>
        <p:nvSpPr>
          <p:cNvPr id="39" name="Rectangle 38">
            <a:extLst>
              <a:ext uri="{FF2B5EF4-FFF2-40B4-BE49-F238E27FC236}">
                <a16:creationId xmlns:a16="http://schemas.microsoft.com/office/drawing/2014/main" id="{39A64066-9B11-6194-5450-965967DE1579}"/>
              </a:ext>
            </a:extLst>
          </p:cNvPr>
          <p:cNvSpPr/>
          <p:nvPr/>
        </p:nvSpPr>
        <p:spPr>
          <a:xfrm>
            <a:off x="983848" y="2326512"/>
            <a:ext cx="7176304" cy="37501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37252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à coins arrondis 9"/>
          <p:cNvSpPr/>
          <p:nvPr/>
        </p:nvSpPr>
        <p:spPr>
          <a:xfrm>
            <a:off x="59267" y="3609457"/>
            <a:ext cx="8965021" cy="26945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Rectangle à coins arrondis 8"/>
          <p:cNvSpPr/>
          <p:nvPr/>
        </p:nvSpPr>
        <p:spPr>
          <a:xfrm>
            <a:off x="59267" y="245710"/>
            <a:ext cx="8965021" cy="317885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 name="Rectangle 4"/>
          <p:cNvSpPr/>
          <p:nvPr/>
        </p:nvSpPr>
        <p:spPr>
          <a:xfrm>
            <a:off x="248194" y="245710"/>
            <a:ext cx="6093339" cy="3089179"/>
          </a:xfrm>
          <a:prstGeom prst="rect">
            <a:avLst/>
          </a:prstGeom>
          <a:noFill/>
        </p:spPr>
        <p:txBody>
          <a:bodyPr wrap="square">
            <a:spAutoFit/>
          </a:bodyPr>
          <a:lstStyle/>
          <a:p>
            <a:pPr>
              <a:lnSpc>
                <a:spcPct val="107000"/>
              </a:lnSpc>
            </a:pPr>
            <a:r>
              <a:rPr lang="fr-FR" b="1" dirty="0">
                <a:solidFill>
                  <a:prstClr val="black"/>
                </a:solidFill>
                <a:ea typeface="Calibri" panose="020F0502020204030204" pitchFamily="34" charset="0"/>
                <a:cs typeface="Times New Roman" panose="02020603050405020304" pitchFamily="18" charset="0"/>
              </a:rPr>
              <a:t>La variabilité</a:t>
            </a:r>
            <a:r>
              <a:rPr lang="fr-FR" dirty="0">
                <a:solidFill>
                  <a:prstClr val="black"/>
                </a:solidFill>
                <a:ea typeface="Calibri" panose="020F0502020204030204" pitchFamily="34" charset="0"/>
                <a:cs typeface="Times New Roman" panose="02020603050405020304" pitchFamily="18" charset="0"/>
              </a:rPr>
              <a:t> est la propension à changer, à évoluer, à se modifier. </a:t>
            </a:r>
          </a:p>
          <a:p>
            <a:pPr>
              <a:lnSpc>
                <a:spcPct val="107000"/>
              </a:lnSpc>
            </a:pPr>
            <a:endParaRPr lang="fr-FR" dirty="0">
              <a:solidFill>
                <a:prstClr val="black"/>
              </a:solidFill>
              <a:ea typeface="Calibri" panose="020F0502020204030204" pitchFamily="34" charset="0"/>
              <a:cs typeface="Times New Roman" panose="02020603050405020304" pitchFamily="18" charset="0"/>
            </a:endParaRPr>
          </a:p>
          <a:p>
            <a:pPr>
              <a:lnSpc>
                <a:spcPct val="107000"/>
              </a:lnSpc>
            </a:pPr>
            <a:r>
              <a:rPr lang="fr-FR" sz="1600" i="1" dirty="0">
                <a:solidFill>
                  <a:prstClr val="black"/>
                </a:solidFill>
                <a:ea typeface="Calibri" panose="020F0502020204030204" pitchFamily="34" charset="0"/>
                <a:cs typeface="Times New Roman" panose="02020603050405020304" pitchFamily="18" charset="0"/>
              </a:rPr>
              <a:t>Dans l’exemple sur les températures, notre question portait sur la </a:t>
            </a:r>
            <a:r>
              <a:rPr lang="fr-FR" sz="1600" b="1" i="1" dirty="0">
                <a:solidFill>
                  <a:prstClr val="black"/>
                </a:solidFill>
                <a:ea typeface="Calibri" panose="020F0502020204030204" pitchFamily="34" charset="0"/>
                <a:cs typeface="Times New Roman" panose="02020603050405020304" pitchFamily="18" charset="0"/>
              </a:rPr>
              <a:t>variabilité</a:t>
            </a:r>
            <a:r>
              <a:rPr lang="fr-FR" sz="1600" i="1" dirty="0">
                <a:solidFill>
                  <a:prstClr val="black"/>
                </a:solidFill>
                <a:ea typeface="Calibri" panose="020F0502020204030204" pitchFamily="34" charset="0"/>
                <a:cs typeface="Times New Roman" panose="02020603050405020304" pitchFamily="18" charset="0"/>
              </a:rPr>
              <a:t> </a:t>
            </a:r>
            <a:r>
              <a:rPr lang="fr-FR" sz="1600" b="1" i="1" dirty="0">
                <a:solidFill>
                  <a:prstClr val="black"/>
                </a:solidFill>
                <a:ea typeface="Calibri" panose="020F0502020204030204" pitchFamily="34" charset="0"/>
                <a:cs typeface="Times New Roman" panose="02020603050405020304" pitchFamily="18" charset="0"/>
              </a:rPr>
              <a:t>temporelle </a:t>
            </a:r>
            <a:r>
              <a:rPr lang="fr-FR" sz="1600" i="1" dirty="0">
                <a:solidFill>
                  <a:prstClr val="black"/>
                </a:solidFill>
                <a:ea typeface="Calibri" panose="020F0502020204030204" pitchFamily="34" charset="0"/>
                <a:cs typeface="Times New Roman" panose="02020603050405020304" pitchFamily="18" charset="0"/>
              </a:rPr>
              <a:t>des</a:t>
            </a:r>
            <a:r>
              <a:rPr lang="fr-FR" sz="1600" b="1" i="1" dirty="0">
                <a:solidFill>
                  <a:prstClr val="black"/>
                </a:solidFill>
                <a:ea typeface="Calibri" panose="020F0502020204030204" pitchFamily="34" charset="0"/>
                <a:cs typeface="Times New Roman" panose="02020603050405020304" pitchFamily="18" charset="0"/>
              </a:rPr>
              <a:t> </a:t>
            </a:r>
            <a:r>
              <a:rPr lang="fr-FR" sz="1600" i="1" dirty="0">
                <a:solidFill>
                  <a:prstClr val="black"/>
                </a:solidFill>
                <a:ea typeface="Calibri" panose="020F0502020204030204" pitchFamily="34" charset="0"/>
                <a:cs typeface="Times New Roman" panose="02020603050405020304" pitchFamily="18" charset="0"/>
              </a:rPr>
              <a:t>températures moyennes, qui nous a poussés à étudier les fluctuations de la courbe noire. Nous avons vu que notre réponse dépendait d’un autre type de variabilité, la </a:t>
            </a:r>
            <a:r>
              <a:rPr lang="fr-FR" sz="1600" b="1" i="1" dirty="0">
                <a:solidFill>
                  <a:prstClr val="black"/>
                </a:solidFill>
                <a:ea typeface="Calibri" panose="020F0502020204030204" pitchFamily="34" charset="0"/>
                <a:cs typeface="Times New Roman" panose="02020603050405020304" pitchFamily="18" charset="0"/>
              </a:rPr>
              <a:t>variabilité spatiale</a:t>
            </a:r>
            <a:r>
              <a:rPr lang="fr-FR" sz="1600" i="1" dirty="0">
                <a:solidFill>
                  <a:prstClr val="black"/>
                </a:solidFill>
                <a:ea typeface="Calibri" panose="020F0502020204030204" pitchFamily="34" charset="0"/>
                <a:cs typeface="Times New Roman" panose="02020603050405020304" pitchFamily="18" charset="0"/>
              </a:rPr>
              <a:t>, liée aux données des stations locales. Si ces deux types de variabilités sont les plus courants dans des données écologiques, il en existe beaucoup d’autres : variabilité entre espèces ou individus, variabilité génétique, phylogénétique…</a:t>
            </a:r>
          </a:p>
        </p:txBody>
      </p:sp>
      <p:sp>
        <p:nvSpPr>
          <p:cNvPr id="6" name="Rectangle 5"/>
          <p:cNvSpPr/>
          <p:nvPr/>
        </p:nvSpPr>
        <p:spPr>
          <a:xfrm>
            <a:off x="242631" y="3708890"/>
            <a:ext cx="5974806" cy="2581989"/>
          </a:xfrm>
          <a:prstGeom prst="rect">
            <a:avLst/>
          </a:prstGeom>
          <a:noFill/>
        </p:spPr>
        <p:txBody>
          <a:bodyPr wrap="square">
            <a:spAutoFit/>
          </a:bodyPr>
          <a:lstStyle/>
          <a:p>
            <a:pPr>
              <a:lnSpc>
                <a:spcPct val="107000"/>
              </a:lnSpc>
            </a:pPr>
            <a:r>
              <a:rPr lang="fr-FR" b="1" dirty="0">
                <a:solidFill>
                  <a:prstClr val="black"/>
                </a:solidFill>
                <a:ea typeface="Calibri" panose="020F0502020204030204" pitchFamily="34" charset="0"/>
                <a:cs typeface="Times New Roman" panose="02020603050405020304" pitchFamily="18" charset="0"/>
              </a:rPr>
              <a:t>L’incertitude</a:t>
            </a:r>
            <a:r>
              <a:rPr lang="fr-FR" dirty="0">
                <a:solidFill>
                  <a:prstClr val="black"/>
                </a:solidFill>
                <a:ea typeface="Calibri" panose="020F0502020204030204" pitchFamily="34" charset="0"/>
                <a:cs typeface="Times New Roman" panose="02020603050405020304" pitchFamily="18" charset="0"/>
              </a:rPr>
              <a:t> d’un résultat est la </a:t>
            </a:r>
            <a:r>
              <a:rPr lang="fr-FR" b="1" dirty="0">
                <a:solidFill>
                  <a:prstClr val="black"/>
                </a:solidFill>
                <a:ea typeface="Calibri" panose="020F0502020204030204" pitchFamily="34" charset="0"/>
                <a:cs typeface="Times New Roman" panose="02020603050405020304" pitchFamily="18" charset="0"/>
              </a:rPr>
              <a:t>marge d’imprécision</a:t>
            </a:r>
            <a:r>
              <a:rPr lang="fr-FR" dirty="0">
                <a:solidFill>
                  <a:prstClr val="black"/>
                </a:solidFill>
                <a:ea typeface="Calibri" panose="020F0502020204030204" pitchFamily="34" charset="0"/>
                <a:cs typeface="Times New Roman" panose="02020603050405020304" pitchFamily="18" charset="0"/>
              </a:rPr>
              <a:t> autour du résultat, ou encore </a:t>
            </a:r>
            <a:r>
              <a:rPr lang="fr-FR" b="1" dirty="0">
                <a:solidFill>
                  <a:prstClr val="black"/>
                </a:solidFill>
                <a:ea typeface="Calibri" panose="020F0502020204030204" pitchFamily="34" charset="0"/>
                <a:cs typeface="Times New Roman" panose="02020603050405020304" pitchFamily="18" charset="0"/>
              </a:rPr>
              <a:t>la variabilité associée au résultat</a:t>
            </a:r>
            <a:r>
              <a:rPr lang="fr-FR" dirty="0">
                <a:solidFill>
                  <a:prstClr val="black"/>
                </a:solidFill>
                <a:ea typeface="Calibri" panose="020F0502020204030204" pitchFamily="34" charset="0"/>
                <a:cs typeface="Times New Roman" panose="02020603050405020304" pitchFamily="18" charset="0"/>
              </a:rPr>
              <a:t>. </a:t>
            </a:r>
          </a:p>
          <a:p>
            <a:pPr>
              <a:lnSpc>
                <a:spcPct val="107000"/>
              </a:lnSpc>
            </a:pPr>
            <a:endParaRPr lang="fr-FR" dirty="0">
              <a:solidFill>
                <a:prstClr val="black"/>
              </a:solidFill>
              <a:ea typeface="Calibri" panose="020F0502020204030204" pitchFamily="34" charset="0"/>
              <a:cs typeface="Times New Roman" panose="02020603050405020304" pitchFamily="18" charset="0"/>
            </a:endParaRPr>
          </a:p>
          <a:p>
            <a:pPr>
              <a:lnSpc>
                <a:spcPct val="107000"/>
              </a:lnSpc>
            </a:pPr>
            <a:r>
              <a:rPr lang="fr-FR" sz="1600" i="1" dirty="0">
                <a:solidFill>
                  <a:prstClr val="black"/>
                </a:solidFill>
                <a:ea typeface="Calibri" panose="020F0502020204030204" pitchFamily="34" charset="0"/>
                <a:cs typeface="Times New Roman" panose="02020603050405020304" pitchFamily="18" charset="0"/>
              </a:rPr>
              <a:t>Elle correspond, dans l’exemple sur les températures, à la marge grise autour de la courbe noire. L’incertitude est la partie non expliquée de notre analyse, due aux fluctuations naturelles ou aux limites de notre matériel ou de nos observateurs. L’incertitude nous intéresse particulièrement, car elle nous permet de mesurer les limites de nos conclusions</a:t>
            </a:r>
            <a:r>
              <a:rPr lang="fr-FR" i="1" dirty="0">
                <a:solidFill>
                  <a:prstClr val="black"/>
                </a:solidFill>
                <a:ea typeface="Calibri" panose="020F0502020204030204" pitchFamily="34" charset="0"/>
                <a:cs typeface="Times New Roman" panose="02020603050405020304" pitchFamily="18" charset="0"/>
              </a:rPr>
              <a:t>. </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533" y="539450"/>
            <a:ext cx="2496849" cy="2501697"/>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438" y="4085267"/>
            <a:ext cx="2496849" cy="1842379"/>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77</a:t>
            </a:fld>
            <a:endParaRPr lang="fr-FR"/>
          </a:p>
        </p:txBody>
      </p:sp>
    </p:spTree>
    <p:extLst>
      <p:ext uri="{BB962C8B-B14F-4D97-AF65-F5344CB8AC3E}">
        <p14:creationId xmlns:p14="http://schemas.microsoft.com/office/powerpoint/2010/main" val="1346758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4933" y="2565931"/>
            <a:ext cx="7882467" cy="2116541"/>
          </a:xfrm>
          <a:prstGeom prst="rect">
            <a:avLst/>
          </a:prstGeom>
        </p:spPr>
        <p:txBody>
          <a:bodyPr wrap="square">
            <a:spAutoFit/>
          </a:bodyPr>
          <a:lstStyle/>
          <a:p>
            <a:pPr algn="ctr">
              <a:lnSpc>
                <a:spcPct val="107000"/>
              </a:lnSpc>
            </a:pPr>
            <a:r>
              <a:rPr lang="fr-FR" sz="2400" b="1" dirty="0">
                <a:solidFill>
                  <a:prstClr val="black"/>
                </a:solidFill>
                <a:ea typeface="Calibri" panose="020F0502020204030204" pitchFamily="34" charset="0"/>
                <a:cs typeface="Times New Roman" panose="02020603050405020304" pitchFamily="18" charset="0"/>
              </a:rPr>
              <a:t>L’incertitude statistique</a:t>
            </a:r>
            <a:r>
              <a:rPr lang="fr-FR" sz="2400" dirty="0">
                <a:solidFill>
                  <a:prstClr val="black"/>
                </a:solidFill>
                <a:ea typeface="Calibri" panose="020F0502020204030204" pitchFamily="34" charset="0"/>
                <a:cs typeface="Times New Roman" panose="02020603050405020304" pitchFamily="18" charset="0"/>
              </a:rPr>
              <a:t> est un type d’erreur particulier qui correspond à</a:t>
            </a:r>
            <a:r>
              <a:rPr lang="fr-FR" sz="2400" b="1" dirty="0">
                <a:solidFill>
                  <a:prstClr val="black"/>
                </a:solidFill>
                <a:ea typeface="Calibri" panose="020F0502020204030204" pitchFamily="34" charset="0"/>
                <a:cs typeface="Times New Roman" panose="02020603050405020304" pitchFamily="18" charset="0"/>
              </a:rPr>
              <a:t> </a:t>
            </a:r>
            <a:r>
              <a:rPr lang="fr-FR" sz="2400" dirty="0">
                <a:solidFill>
                  <a:prstClr val="black"/>
                </a:solidFill>
                <a:ea typeface="Calibri" panose="020F0502020204030204" pitchFamily="34" charset="0"/>
                <a:cs typeface="Times New Roman" panose="02020603050405020304" pitchFamily="18" charset="0"/>
              </a:rPr>
              <a:t>la variabilité des résultats si l’on </a:t>
            </a:r>
            <a:r>
              <a:rPr lang="fr-FR" sz="2800" b="1" u="sng" dirty="0">
                <a:solidFill>
                  <a:prstClr val="black"/>
                </a:solidFill>
                <a:ea typeface="Calibri" panose="020F0502020204030204" pitchFamily="34" charset="0"/>
                <a:cs typeface="Times New Roman" panose="02020603050405020304" pitchFamily="18" charset="0"/>
              </a:rPr>
              <a:t>recommençait plusieurs fois notre inférence </a:t>
            </a:r>
            <a:r>
              <a:rPr lang="fr-FR" sz="2400" dirty="0">
                <a:solidFill>
                  <a:prstClr val="black"/>
                </a:solidFill>
                <a:ea typeface="Calibri" panose="020F0502020204030204" pitchFamily="34" charset="0"/>
                <a:cs typeface="Times New Roman" panose="02020603050405020304" pitchFamily="18" charset="0"/>
              </a:rPr>
              <a:t>avec de nouvelles données. </a:t>
            </a:r>
            <a:r>
              <a:rPr lang="fr-FR" sz="2400" b="1" dirty="0">
                <a:solidFill>
                  <a:prstClr val="black"/>
                </a:solidFill>
                <a:ea typeface="Calibri" panose="020F0502020204030204" pitchFamily="34" charset="0"/>
                <a:cs typeface="Times New Roman" panose="02020603050405020304" pitchFamily="18" charset="0"/>
              </a:rPr>
              <a:t>La confiance</a:t>
            </a:r>
            <a:r>
              <a:rPr lang="fr-FR" sz="2400" dirty="0">
                <a:solidFill>
                  <a:prstClr val="black"/>
                </a:solidFill>
                <a:ea typeface="Calibri" panose="020F0502020204030204" pitchFamily="34" charset="0"/>
                <a:cs typeface="Times New Roman" panose="02020603050405020304" pitchFamily="18" charset="0"/>
              </a:rPr>
              <a:t> </a:t>
            </a:r>
            <a:r>
              <a:rPr lang="fr-FR" sz="2400" b="1" dirty="0">
                <a:solidFill>
                  <a:prstClr val="black"/>
                </a:solidFill>
                <a:ea typeface="Calibri" panose="020F0502020204030204" pitchFamily="34" charset="0"/>
                <a:cs typeface="Times New Roman" panose="02020603050405020304" pitchFamily="18" charset="0"/>
              </a:rPr>
              <a:t>statistique </a:t>
            </a:r>
            <a:r>
              <a:rPr lang="fr-FR" sz="2400" dirty="0">
                <a:solidFill>
                  <a:prstClr val="black"/>
                </a:solidFill>
                <a:ea typeface="Calibri" panose="020F0502020204030204" pitchFamily="34" charset="0"/>
                <a:cs typeface="Times New Roman" panose="02020603050405020304" pitchFamily="18" charset="0"/>
              </a:rPr>
              <a:t>est l’inverse de l’incertitude statistique.</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78</a:t>
            </a:fld>
            <a:endParaRPr lang="fr-FR"/>
          </a:p>
        </p:txBody>
      </p:sp>
    </p:spTree>
    <p:extLst>
      <p:ext uri="{BB962C8B-B14F-4D97-AF65-F5344CB8AC3E}">
        <p14:creationId xmlns:p14="http://schemas.microsoft.com/office/powerpoint/2010/main" val="42167161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 y="362003"/>
            <a:ext cx="9176893" cy="6157330"/>
          </a:xfrm>
          <a:prstGeom prst="rect">
            <a:avLst/>
          </a:prstGeom>
        </p:spPr>
      </p:pic>
      <p:pic>
        <p:nvPicPr>
          <p:cNvPr id="9" name="Image 8"/>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4402852" y="1820599"/>
            <a:ext cx="1813695" cy="1821920"/>
          </a:xfrm>
          <a:prstGeom prst="rect">
            <a:avLst/>
          </a:prstGeom>
        </p:spPr>
      </p:pic>
      <p:sp>
        <p:nvSpPr>
          <p:cNvPr id="4" name="Rectangle 3"/>
          <p:cNvSpPr/>
          <p:nvPr/>
        </p:nvSpPr>
        <p:spPr>
          <a:xfrm>
            <a:off x="508457" y="559266"/>
            <a:ext cx="8161866" cy="923330"/>
          </a:xfrm>
          <a:prstGeom prst="rect">
            <a:avLst/>
          </a:prstGeom>
          <a:solidFill>
            <a:schemeClr val="bg1">
              <a:lumMod val="95000"/>
            </a:schemeClr>
          </a:solidFill>
        </p:spPr>
        <p:txBody>
          <a:bodyPr wrap="square">
            <a:spAutoFit/>
          </a:bodyPr>
          <a:lstStyle/>
          <a:p>
            <a:r>
              <a:rPr lang="fr-FR" dirty="0">
                <a:solidFill>
                  <a:prstClr val="black"/>
                </a:solidFill>
              </a:rPr>
              <a:t>Vous cherchez à acquérir un télémètre laser afin de mesurer des hauteurs d’arbres. Vous avez emprunté quatre télémètres de marques différentes, et vous vous demandez lequel est le plus fiable. </a:t>
            </a:r>
          </a:p>
        </p:txBody>
      </p:sp>
      <p:pic>
        <p:nvPicPr>
          <p:cNvPr id="5" name="Imag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85862" y="2743201"/>
            <a:ext cx="2075350" cy="1798637"/>
          </a:xfrm>
          <a:prstGeom prst="rect">
            <a:avLst/>
          </a:prstGeom>
        </p:spPr>
      </p:pic>
      <p:pic>
        <p:nvPicPr>
          <p:cNvPr id="6" name="Imag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7466" y="3642519"/>
            <a:ext cx="1857904" cy="1630762"/>
          </a:xfrm>
          <a:prstGeom prst="rect">
            <a:avLst/>
          </a:prstGeom>
        </p:spPr>
      </p:pic>
      <p:pic>
        <p:nvPicPr>
          <p:cNvPr id="7" name="Image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6418" y="4419846"/>
            <a:ext cx="2117195" cy="1664665"/>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79</a:t>
            </a:fld>
            <a:endParaRPr lang="fr-FR"/>
          </a:p>
        </p:txBody>
      </p:sp>
    </p:spTree>
    <p:extLst>
      <p:ext uri="{BB962C8B-B14F-4D97-AF65-F5344CB8AC3E}">
        <p14:creationId xmlns:p14="http://schemas.microsoft.com/office/powerpoint/2010/main" val="400408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259F4DD-8B5A-2925-37BB-B908E48A38BA}"/>
              </a:ext>
            </a:extLst>
          </p:cNvPr>
          <p:cNvSpPr>
            <a:spLocks noGrp="1"/>
          </p:cNvSpPr>
          <p:nvPr>
            <p:ph type="sldNum" sz="quarter" idx="12"/>
          </p:nvPr>
        </p:nvSpPr>
        <p:spPr/>
        <p:txBody>
          <a:bodyPr/>
          <a:lstStyle/>
          <a:p>
            <a:fld id="{228B8149-0202-48DD-B0CD-6908EF5896EA}" type="slidenum">
              <a:rPr lang="fr-FR" smtClean="0"/>
              <a:t>8</a:t>
            </a:fld>
            <a:endParaRPr lang="fr-FR" dirty="0"/>
          </a:p>
        </p:txBody>
      </p:sp>
      <p:sp>
        <p:nvSpPr>
          <p:cNvPr id="5" name="Rectangle 4">
            <a:extLst>
              <a:ext uri="{FF2B5EF4-FFF2-40B4-BE49-F238E27FC236}">
                <a16:creationId xmlns:a16="http://schemas.microsoft.com/office/drawing/2014/main" id="{597F7740-AE49-3DCE-8F28-923D0EF3F63D}"/>
              </a:ext>
            </a:extLst>
          </p:cNvPr>
          <p:cNvSpPr/>
          <p:nvPr/>
        </p:nvSpPr>
        <p:spPr>
          <a:xfrm>
            <a:off x="200025" y="1600773"/>
            <a:ext cx="8743950" cy="3046988"/>
          </a:xfrm>
          <a:prstGeom prst="rect">
            <a:avLst/>
          </a:prstGeom>
        </p:spPr>
        <p:txBody>
          <a:bodyPr wrap="square">
            <a:spAutoFit/>
          </a:bodyPr>
          <a:lstStyle/>
          <a:p>
            <a:pPr algn="just"/>
            <a:endParaRPr lang="fr-FR" sz="2400" dirty="0">
              <a:latin typeface="+mj-lt"/>
              <a:ea typeface="Microsoft Himalaya" panose="01010100010101010101" pitchFamily="2" charset="0"/>
              <a:cs typeface="Microsoft Himalaya" panose="01010100010101010101" pitchFamily="2" charset="0"/>
            </a:endParaRPr>
          </a:p>
          <a:p>
            <a:pPr marL="342900" indent="-342900" algn="just">
              <a:buFont typeface="Arial" panose="020B0604020202020204" pitchFamily="34" charset="0"/>
              <a:buChar char="•"/>
            </a:pPr>
            <a:r>
              <a:rPr lang="fr-FR" sz="2400" dirty="0">
                <a:latin typeface="+mj-lt"/>
                <a:ea typeface="Microsoft Himalaya" panose="01010100010101010101" pitchFamily="2" charset="0"/>
                <a:cs typeface="Microsoft Himalaya" panose="01010100010101010101" pitchFamily="2" charset="0"/>
              </a:rPr>
              <a:t>La relation naturaliste x statisticien fonctionne</a:t>
            </a:r>
          </a:p>
          <a:p>
            <a:pPr algn="just"/>
            <a:endParaRPr lang="fr-FR" sz="2400" dirty="0">
              <a:latin typeface="+mj-lt"/>
              <a:ea typeface="Microsoft Himalaya" panose="01010100010101010101" pitchFamily="2" charset="0"/>
              <a:cs typeface="Microsoft Himalaya" panose="01010100010101010101" pitchFamily="2" charset="0"/>
            </a:endParaRPr>
          </a:p>
          <a:p>
            <a:pPr marL="342900" indent="-342900" algn="just">
              <a:buFont typeface="Arial" panose="020B0604020202020204" pitchFamily="34" charset="0"/>
              <a:buChar char="•"/>
            </a:pPr>
            <a:r>
              <a:rPr lang="fr-FR" sz="2400" dirty="0">
                <a:latin typeface="+mj-lt"/>
                <a:ea typeface="Microsoft Himalaya" panose="01010100010101010101" pitchFamily="2" charset="0"/>
                <a:cs typeface="Microsoft Himalaya" panose="01010100010101010101" pitchFamily="2" charset="0"/>
              </a:rPr>
              <a:t>Rechercher une convergence d’objectifs</a:t>
            </a:r>
          </a:p>
          <a:p>
            <a:pPr marL="342900" indent="-342900" algn="just">
              <a:buFont typeface="Arial" panose="020B0604020202020204" pitchFamily="34" charset="0"/>
              <a:buChar char="•"/>
            </a:pPr>
            <a:endParaRPr lang="fr-FR" sz="2400" dirty="0">
              <a:latin typeface="+mj-lt"/>
              <a:ea typeface="Microsoft Himalaya" panose="01010100010101010101" pitchFamily="2" charset="0"/>
              <a:cs typeface="Microsoft Himalaya" panose="01010100010101010101" pitchFamily="2" charset="0"/>
            </a:endParaRPr>
          </a:p>
          <a:p>
            <a:pPr marL="342900" indent="-342900" algn="just">
              <a:buFont typeface="Arial" panose="020B0604020202020204" pitchFamily="34" charset="0"/>
              <a:buChar char="•"/>
            </a:pPr>
            <a:r>
              <a:rPr lang="fr-FR" sz="2400" dirty="0">
                <a:latin typeface="+mj-lt"/>
                <a:ea typeface="Microsoft Himalaya" panose="01010100010101010101" pitchFamily="2" charset="0"/>
                <a:cs typeface="Microsoft Himalaya" panose="01010100010101010101" pitchFamily="2" charset="0"/>
              </a:rPr>
              <a:t>Attendre une prise de recul plutôt qu’une solution opérationnelle</a:t>
            </a:r>
          </a:p>
          <a:p>
            <a:pPr marL="342900" indent="-342900" algn="just">
              <a:buFont typeface="Arial" panose="020B0604020202020204" pitchFamily="34" charset="0"/>
              <a:buChar char="•"/>
            </a:pPr>
            <a:endParaRPr lang="fr-FR" sz="2400" dirty="0">
              <a:latin typeface="+mj-lt"/>
              <a:ea typeface="Microsoft Himalaya" panose="01010100010101010101" pitchFamily="2" charset="0"/>
              <a:cs typeface="Microsoft Himalaya" panose="01010100010101010101" pitchFamily="2" charset="0"/>
            </a:endParaRPr>
          </a:p>
          <a:p>
            <a:pPr marL="342900" indent="-342900" algn="just">
              <a:buFont typeface="Arial" panose="020B0604020202020204" pitchFamily="34" charset="0"/>
              <a:buChar char="•"/>
            </a:pPr>
            <a:r>
              <a:rPr lang="fr-FR" sz="2400" dirty="0">
                <a:latin typeface="+mj-lt"/>
                <a:ea typeface="Microsoft Himalaya" panose="01010100010101010101" pitchFamily="2" charset="0"/>
                <a:cs typeface="Microsoft Himalaya" panose="01010100010101010101" pitchFamily="2" charset="0"/>
              </a:rPr>
              <a:t>Clé : itérations naturalistes – analystes – porteurs d’enjeux</a:t>
            </a:r>
          </a:p>
        </p:txBody>
      </p:sp>
    </p:spTree>
    <p:extLst>
      <p:ext uri="{BB962C8B-B14F-4D97-AF65-F5344CB8AC3E}">
        <p14:creationId xmlns:p14="http://schemas.microsoft.com/office/powerpoint/2010/main" val="2973909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62997"/>
            <a:ext cx="5918201" cy="6789744"/>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2277534" y="260337"/>
            <a:ext cx="1938866" cy="369332"/>
          </a:xfrm>
          <a:prstGeom prst="rect">
            <a:avLst/>
          </a:prstGeom>
          <a:solidFill>
            <a:schemeClr val="bg1">
              <a:lumMod val="95000"/>
            </a:schemeClr>
          </a:solidFill>
        </p:spPr>
        <p:txBody>
          <a:bodyPr wrap="square" rtlCol="0">
            <a:spAutoFit/>
          </a:bodyPr>
          <a:lstStyle/>
          <a:p>
            <a:r>
              <a:rPr lang="fr-FR" b="1" dirty="0">
                <a:solidFill>
                  <a:srgbClr val="5B9BD5">
                    <a:lumMod val="75000"/>
                  </a:srgbClr>
                </a:solidFill>
              </a:rPr>
              <a:t>Précis</a:t>
            </a:r>
            <a:r>
              <a:rPr lang="fr-FR" dirty="0">
                <a:solidFill>
                  <a:srgbClr val="5B9BD5">
                    <a:lumMod val="75000"/>
                  </a:srgbClr>
                </a:solidFill>
              </a:rPr>
              <a:t>, mais </a:t>
            </a:r>
            <a:r>
              <a:rPr lang="fr-FR" b="1" dirty="0">
                <a:solidFill>
                  <a:srgbClr val="5B9BD5">
                    <a:lumMod val="75000"/>
                  </a:srgbClr>
                </a:solidFill>
              </a:rPr>
              <a:t>biaisé</a:t>
            </a:r>
          </a:p>
        </p:txBody>
      </p:sp>
      <p:sp>
        <p:nvSpPr>
          <p:cNvPr id="6" name="ZoneTexte 5"/>
          <p:cNvSpPr txBox="1"/>
          <p:nvPr/>
        </p:nvSpPr>
        <p:spPr>
          <a:xfrm>
            <a:off x="4868333" y="260337"/>
            <a:ext cx="2700867" cy="369332"/>
          </a:xfrm>
          <a:prstGeom prst="rect">
            <a:avLst/>
          </a:prstGeom>
          <a:solidFill>
            <a:schemeClr val="bg1">
              <a:lumMod val="95000"/>
            </a:schemeClr>
          </a:solidFill>
        </p:spPr>
        <p:txBody>
          <a:bodyPr wrap="square" rtlCol="0">
            <a:spAutoFit/>
          </a:bodyPr>
          <a:lstStyle/>
          <a:p>
            <a:r>
              <a:rPr lang="fr-FR" b="1" dirty="0">
                <a:solidFill>
                  <a:srgbClr val="5B9BD5">
                    <a:lumMod val="75000"/>
                  </a:srgbClr>
                </a:solidFill>
              </a:rPr>
              <a:t>Non biaisé</a:t>
            </a:r>
            <a:r>
              <a:rPr lang="fr-FR" dirty="0">
                <a:solidFill>
                  <a:srgbClr val="5B9BD5">
                    <a:lumMod val="75000"/>
                  </a:srgbClr>
                </a:solidFill>
              </a:rPr>
              <a:t>, mais </a:t>
            </a:r>
            <a:r>
              <a:rPr lang="fr-FR" b="1" dirty="0">
                <a:solidFill>
                  <a:srgbClr val="5B9BD5">
                    <a:lumMod val="75000"/>
                  </a:srgbClr>
                </a:solidFill>
              </a:rPr>
              <a:t>imprécis</a:t>
            </a:r>
          </a:p>
        </p:txBody>
      </p:sp>
      <p:sp>
        <p:nvSpPr>
          <p:cNvPr id="7" name="ZoneTexte 6"/>
          <p:cNvSpPr txBox="1"/>
          <p:nvPr/>
        </p:nvSpPr>
        <p:spPr>
          <a:xfrm>
            <a:off x="2379134" y="3621604"/>
            <a:ext cx="1684866" cy="369332"/>
          </a:xfrm>
          <a:prstGeom prst="rect">
            <a:avLst/>
          </a:prstGeom>
          <a:solidFill>
            <a:schemeClr val="bg1">
              <a:lumMod val="95000"/>
            </a:schemeClr>
          </a:solidFill>
        </p:spPr>
        <p:txBody>
          <a:bodyPr wrap="square" rtlCol="0">
            <a:spAutoFit/>
          </a:bodyPr>
          <a:lstStyle/>
          <a:p>
            <a:r>
              <a:rPr lang="fr-FR" b="1" dirty="0">
                <a:solidFill>
                  <a:srgbClr val="5B9BD5">
                    <a:lumMod val="75000"/>
                  </a:srgbClr>
                </a:solidFill>
              </a:rPr>
              <a:t>Biaisé, imprécis</a:t>
            </a:r>
          </a:p>
        </p:txBody>
      </p:sp>
      <p:sp>
        <p:nvSpPr>
          <p:cNvPr id="8" name="ZoneTexte 7"/>
          <p:cNvSpPr txBox="1"/>
          <p:nvPr/>
        </p:nvSpPr>
        <p:spPr>
          <a:xfrm>
            <a:off x="5490633" y="3621604"/>
            <a:ext cx="2002367" cy="369332"/>
          </a:xfrm>
          <a:prstGeom prst="rect">
            <a:avLst/>
          </a:prstGeom>
          <a:solidFill>
            <a:schemeClr val="bg1">
              <a:lumMod val="95000"/>
            </a:schemeClr>
          </a:solidFill>
        </p:spPr>
        <p:txBody>
          <a:bodyPr wrap="square" rtlCol="0">
            <a:spAutoFit/>
          </a:bodyPr>
          <a:lstStyle/>
          <a:p>
            <a:r>
              <a:rPr lang="fr-FR" b="1" dirty="0">
                <a:solidFill>
                  <a:srgbClr val="5B9BD5">
                    <a:lumMod val="75000"/>
                  </a:srgbClr>
                </a:solidFill>
              </a:rPr>
              <a:t>Précis, non biaisé</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80</a:t>
            </a:fld>
            <a:endParaRPr lang="fr-FR"/>
          </a:p>
        </p:txBody>
      </p:sp>
    </p:spTree>
    <p:extLst>
      <p:ext uri="{BB962C8B-B14F-4D97-AF65-F5344CB8AC3E}">
        <p14:creationId xmlns:p14="http://schemas.microsoft.com/office/powerpoint/2010/main" val="419492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B6ABC4-59DD-D8B5-494C-D674BC7E581F}"/>
              </a:ext>
            </a:extLst>
          </p:cNvPr>
          <p:cNvSpPr>
            <a:spLocks noGrp="1"/>
          </p:cNvSpPr>
          <p:nvPr>
            <p:ph type="sldNum" sz="quarter" idx="12"/>
          </p:nvPr>
        </p:nvSpPr>
        <p:spPr/>
        <p:txBody>
          <a:bodyPr/>
          <a:lstStyle/>
          <a:p>
            <a:fld id="{228B8149-0202-48DD-B0CD-6908EF5896EA}" type="slidenum">
              <a:rPr lang="fr-FR" smtClean="0"/>
              <a:t>81</a:t>
            </a:fld>
            <a:endParaRPr lang="fr-FR"/>
          </a:p>
        </p:txBody>
      </p:sp>
      <p:sp>
        <p:nvSpPr>
          <p:cNvPr id="5" name="Rectangle 4">
            <a:extLst>
              <a:ext uri="{FF2B5EF4-FFF2-40B4-BE49-F238E27FC236}">
                <a16:creationId xmlns:a16="http://schemas.microsoft.com/office/drawing/2014/main" id="{4D0D76DF-5B61-F805-AA09-D3C702064372}"/>
              </a:ext>
            </a:extLst>
          </p:cNvPr>
          <p:cNvSpPr/>
          <p:nvPr/>
        </p:nvSpPr>
        <p:spPr>
          <a:xfrm>
            <a:off x="131394" y="136524"/>
            <a:ext cx="7882467" cy="470000"/>
          </a:xfrm>
          <a:prstGeom prst="rect">
            <a:avLst/>
          </a:prstGeom>
        </p:spPr>
        <p:txBody>
          <a:bodyPr wrap="square">
            <a:spAutoFit/>
          </a:bodyPr>
          <a:lstStyle/>
          <a:p>
            <a:pPr>
              <a:lnSpc>
                <a:spcPct val="107000"/>
              </a:lnSpc>
            </a:pPr>
            <a:r>
              <a:rPr lang="fr-FR" sz="2400" b="1" cap="small" dirty="0">
                <a:solidFill>
                  <a:prstClr val="black"/>
                </a:solidFill>
                <a:latin typeface="+mj-lt"/>
                <a:ea typeface="Calibri" panose="020F0502020204030204" pitchFamily="34" charset="0"/>
                <a:cs typeface="Times New Roman" panose="02020603050405020304" pitchFamily="18" charset="0"/>
              </a:rPr>
              <a:t>Situation 1 : biais constant </a:t>
            </a:r>
            <a:endParaRPr lang="fr-FR" sz="2400" cap="small" dirty="0">
              <a:solidFill>
                <a:prstClr val="black"/>
              </a:solidFill>
              <a:latin typeface="+mj-lt"/>
              <a:ea typeface="Calibri" panose="020F0502020204030204" pitchFamily="34" charset="0"/>
              <a:cs typeface="Times New Roman" panose="02020603050405020304" pitchFamily="18" charset="0"/>
            </a:endParaRPr>
          </a:p>
        </p:txBody>
      </p:sp>
      <p:cxnSp>
        <p:nvCxnSpPr>
          <p:cNvPr id="8" name="Connecteur droit avec flèche 7">
            <a:extLst>
              <a:ext uri="{FF2B5EF4-FFF2-40B4-BE49-F238E27FC236}">
                <a16:creationId xmlns:a16="http://schemas.microsoft.com/office/drawing/2014/main" id="{1E3327A2-75CE-8E5F-35EF-F7BA35EE325D}"/>
              </a:ext>
            </a:extLst>
          </p:cNvPr>
          <p:cNvCxnSpPr/>
          <p:nvPr/>
        </p:nvCxnSpPr>
        <p:spPr>
          <a:xfrm flipV="1">
            <a:off x="1747777" y="1632030"/>
            <a:ext cx="0" cy="2095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6509CA1-10E8-0D03-E723-0BB6B98344AF}"/>
              </a:ext>
            </a:extLst>
          </p:cNvPr>
          <p:cNvCxnSpPr>
            <a:cxnSpLocks/>
          </p:cNvCxnSpPr>
          <p:nvPr/>
        </p:nvCxnSpPr>
        <p:spPr>
          <a:xfrm>
            <a:off x="1747777" y="3740550"/>
            <a:ext cx="57738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0015EB6-836A-1CBC-2988-32C7D520C7A0}"/>
              </a:ext>
            </a:extLst>
          </p:cNvPr>
          <p:cNvSpPr txBox="1"/>
          <p:nvPr/>
        </p:nvSpPr>
        <p:spPr>
          <a:xfrm>
            <a:off x="5359078" y="3831219"/>
            <a:ext cx="2654783" cy="369332"/>
          </a:xfrm>
          <a:prstGeom prst="rect">
            <a:avLst/>
          </a:prstGeom>
          <a:noFill/>
        </p:spPr>
        <p:txBody>
          <a:bodyPr wrap="square" rtlCol="0">
            <a:spAutoFit/>
          </a:bodyPr>
          <a:lstStyle/>
          <a:p>
            <a:r>
              <a:rPr lang="fr-FR" dirty="0"/>
              <a:t>Concentration en krill</a:t>
            </a:r>
          </a:p>
        </p:txBody>
      </p:sp>
      <p:sp>
        <p:nvSpPr>
          <p:cNvPr id="13" name="ZoneTexte 12">
            <a:extLst>
              <a:ext uri="{FF2B5EF4-FFF2-40B4-BE49-F238E27FC236}">
                <a16:creationId xmlns:a16="http://schemas.microsoft.com/office/drawing/2014/main" id="{98B885C6-F3AD-7CE5-D9E4-E1ACF9A81E04}"/>
              </a:ext>
            </a:extLst>
          </p:cNvPr>
          <p:cNvSpPr txBox="1"/>
          <p:nvPr/>
        </p:nvSpPr>
        <p:spPr>
          <a:xfrm rot="16200000">
            <a:off x="235719" y="2137824"/>
            <a:ext cx="2654783" cy="369332"/>
          </a:xfrm>
          <a:prstGeom prst="rect">
            <a:avLst/>
          </a:prstGeom>
          <a:noFill/>
        </p:spPr>
        <p:txBody>
          <a:bodyPr wrap="square" rtlCol="0">
            <a:spAutoFit/>
          </a:bodyPr>
          <a:lstStyle/>
          <a:p>
            <a:r>
              <a:rPr lang="fr-FR" dirty="0"/>
              <a:t>Effectif de baleines</a:t>
            </a:r>
          </a:p>
        </p:txBody>
      </p:sp>
      <p:cxnSp>
        <p:nvCxnSpPr>
          <p:cNvPr id="15" name="Connecteur droit 14">
            <a:extLst>
              <a:ext uri="{FF2B5EF4-FFF2-40B4-BE49-F238E27FC236}">
                <a16:creationId xmlns:a16="http://schemas.microsoft.com/office/drawing/2014/main" id="{7513EF6B-4D15-AC7B-6F73-CFEC910160EC}"/>
              </a:ext>
            </a:extLst>
          </p:cNvPr>
          <p:cNvCxnSpPr/>
          <p:nvPr/>
        </p:nvCxnSpPr>
        <p:spPr>
          <a:xfrm flipV="1">
            <a:off x="2002420" y="1632030"/>
            <a:ext cx="4930815" cy="138896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C9859F1-7D64-1D27-20A1-3B8D8BEFEAF7}"/>
              </a:ext>
            </a:extLst>
          </p:cNvPr>
          <p:cNvCxnSpPr/>
          <p:nvPr/>
        </p:nvCxnSpPr>
        <p:spPr>
          <a:xfrm flipV="1">
            <a:off x="2169288" y="2077966"/>
            <a:ext cx="4930815" cy="138896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4BE1F09-9A64-DFAC-7C74-BC42D7E3801C}"/>
              </a:ext>
            </a:extLst>
          </p:cNvPr>
          <p:cNvCxnSpPr/>
          <p:nvPr/>
        </p:nvCxnSpPr>
        <p:spPr>
          <a:xfrm>
            <a:off x="7100103" y="1574155"/>
            <a:ext cx="0" cy="445936"/>
          </a:xfrm>
          <a:prstGeom prst="straightConnector1">
            <a:avLst/>
          </a:prstGeom>
          <a:ln>
            <a:solidFill>
              <a:schemeClr val="bg2">
                <a:lumMod val="1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E6605A71-6CAB-D858-0C9B-0A38B36D49D9}"/>
              </a:ext>
            </a:extLst>
          </p:cNvPr>
          <p:cNvSpPr txBox="1"/>
          <p:nvPr/>
        </p:nvSpPr>
        <p:spPr>
          <a:xfrm>
            <a:off x="7093350" y="1612457"/>
            <a:ext cx="865528" cy="369332"/>
          </a:xfrm>
          <a:prstGeom prst="rect">
            <a:avLst/>
          </a:prstGeom>
          <a:noFill/>
        </p:spPr>
        <p:txBody>
          <a:bodyPr wrap="square" rtlCol="0">
            <a:spAutoFit/>
          </a:bodyPr>
          <a:lstStyle/>
          <a:p>
            <a:r>
              <a:rPr lang="fr-FR" i="1" dirty="0"/>
              <a:t>biais</a:t>
            </a:r>
          </a:p>
        </p:txBody>
      </p:sp>
      <p:sp>
        <p:nvSpPr>
          <p:cNvPr id="20" name="ZoneTexte 19">
            <a:extLst>
              <a:ext uri="{FF2B5EF4-FFF2-40B4-BE49-F238E27FC236}">
                <a16:creationId xmlns:a16="http://schemas.microsoft.com/office/drawing/2014/main" id="{6E6ED4F9-EBE3-C478-2CA7-06153AF5824B}"/>
              </a:ext>
            </a:extLst>
          </p:cNvPr>
          <p:cNvSpPr txBox="1"/>
          <p:nvPr/>
        </p:nvSpPr>
        <p:spPr>
          <a:xfrm>
            <a:off x="694481" y="4699322"/>
            <a:ext cx="7820868" cy="1015663"/>
          </a:xfrm>
          <a:prstGeom prst="rect">
            <a:avLst/>
          </a:prstGeom>
          <a:noFill/>
        </p:spPr>
        <p:txBody>
          <a:bodyPr wrap="square" rtlCol="0">
            <a:spAutoFit/>
          </a:bodyPr>
          <a:lstStyle/>
          <a:p>
            <a:pPr marL="342900" indent="-342900">
              <a:buFont typeface="Arial" panose="020B0604020202020204" pitchFamily="34" charset="0"/>
              <a:buChar char="•"/>
            </a:pPr>
            <a:r>
              <a:rPr lang="fr-FR" sz="2000" dirty="0">
                <a:latin typeface="+mj-lt"/>
              </a:rPr>
              <a:t>Si votre intérêt porte sur la valeur absolue, le biais doit être connu</a:t>
            </a:r>
          </a:p>
          <a:p>
            <a:pPr marL="342900" indent="-342900">
              <a:buFont typeface="Arial" panose="020B0604020202020204" pitchFamily="34" charset="0"/>
              <a:buChar char="•"/>
            </a:pPr>
            <a:endParaRPr lang="fr-FR" sz="2000" dirty="0">
              <a:latin typeface="+mj-lt"/>
            </a:endParaRPr>
          </a:p>
          <a:p>
            <a:pPr marL="342900" indent="-342900">
              <a:buFont typeface="Arial" panose="020B0604020202020204" pitchFamily="34" charset="0"/>
              <a:buChar char="•"/>
            </a:pPr>
            <a:r>
              <a:rPr lang="fr-FR" sz="2000" dirty="0">
                <a:latin typeface="+mj-lt"/>
              </a:rPr>
              <a:t>Si votre intérêt porte sur la variation, le biais n’a pas d’importance </a:t>
            </a:r>
          </a:p>
        </p:txBody>
      </p:sp>
    </p:spTree>
    <p:extLst>
      <p:ext uri="{BB962C8B-B14F-4D97-AF65-F5344CB8AC3E}">
        <p14:creationId xmlns:p14="http://schemas.microsoft.com/office/powerpoint/2010/main" val="4239554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B6ABC4-59DD-D8B5-494C-D674BC7E581F}"/>
              </a:ext>
            </a:extLst>
          </p:cNvPr>
          <p:cNvSpPr>
            <a:spLocks noGrp="1"/>
          </p:cNvSpPr>
          <p:nvPr>
            <p:ph type="sldNum" sz="quarter" idx="12"/>
          </p:nvPr>
        </p:nvSpPr>
        <p:spPr/>
        <p:txBody>
          <a:bodyPr/>
          <a:lstStyle/>
          <a:p>
            <a:fld id="{228B8149-0202-48DD-B0CD-6908EF5896EA}" type="slidenum">
              <a:rPr lang="fr-FR" smtClean="0"/>
              <a:t>82</a:t>
            </a:fld>
            <a:endParaRPr lang="fr-FR"/>
          </a:p>
        </p:txBody>
      </p:sp>
      <p:sp>
        <p:nvSpPr>
          <p:cNvPr id="5" name="Rectangle 4">
            <a:extLst>
              <a:ext uri="{FF2B5EF4-FFF2-40B4-BE49-F238E27FC236}">
                <a16:creationId xmlns:a16="http://schemas.microsoft.com/office/drawing/2014/main" id="{4D0D76DF-5B61-F805-AA09-D3C702064372}"/>
              </a:ext>
            </a:extLst>
          </p:cNvPr>
          <p:cNvSpPr/>
          <p:nvPr/>
        </p:nvSpPr>
        <p:spPr>
          <a:xfrm>
            <a:off x="131394" y="136524"/>
            <a:ext cx="7882467" cy="470000"/>
          </a:xfrm>
          <a:prstGeom prst="rect">
            <a:avLst/>
          </a:prstGeom>
        </p:spPr>
        <p:txBody>
          <a:bodyPr wrap="square">
            <a:spAutoFit/>
          </a:bodyPr>
          <a:lstStyle/>
          <a:p>
            <a:pPr>
              <a:lnSpc>
                <a:spcPct val="107000"/>
              </a:lnSpc>
            </a:pPr>
            <a:r>
              <a:rPr lang="fr-FR" sz="2400" b="1" cap="small" dirty="0">
                <a:solidFill>
                  <a:prstClr val="black"/>
                </a:solidFill>
                <a:latin typeface="+mj-lt"/>
                <a:ea typeface="Calibri" panose="020F0502020204030204" pitchFamily="34" charset="0"/>
                <a:cs typeface="Times New Roman" panose="02020603050405020304" pitchFamily="18" charset="0"/>
              </a:rPr>
              <a:t>Situation 2 : biais variable</a:t>
            </a:r>
            <a:endParaRPr lang="fr-FR" sz="2400" cap="small" dirty="0">
              <a:solidFill>
                <a:prstClr val="black"/>
              </a:solidFill>
              <a:latin typeface="+mj-lt"/>
              <a:ea typeface="Calibri" panose="020F0502020204030204" pitchFamily="34" charset="0"/>
              <a:cs typeface="Times New Roman" panose="02020603050405020304" pitchFamily="18" charset="0"/>
            </a:endParaRPr>
          </a:p>
        </p:txBody>
      </p:sp>
      <p:cxnSp>
        <p:nvCxnSpPr>
          <p:cNvPr id="8" name="Connecteur droit avec flèche 7">
            <a:extLst>
              <a:ext uri="{FF2B5EF4-FFF2-40B4-BE49-F238E27FC236}">
                <a16:creationId xmlns:a16="http://schemas.microsoft.com/office/drawing/2014/main" id="{1E3327A2-75CE-8E5F-35EF-F7BA35EE325D}"/>
              </a:ext>
            </a:extLst>
          </p:cNvPr>
          <p:cNvCxnSpPr/>
          <p:nvPr/>
        </p:nvCxnSpPr>
        <p:spPr>
          <a:xfrm flipV="1">
            <a:off x="1747777" y="1632030"/>
            <a:ext cx="0" cy="2095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6509CA1-10E8-0D03-E723-0BB6B98344AF}"/>
              </a:ext>
            </a:extLst>
          </p:cNvPr>
          <p:cNvCxnSpPr>
            <a:cxnSpLocks/>
          </p:cNvCxnSpPr>
          <p:nvPr/>
        </p:nvCxnSpPr>
        <p:spPr>
          <a:xfrm>
            <a:off x="1747777" y="3740550"/>
            <a:ext cx="57738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0015EB6-836A-1CBC-2988-32C7D520C7A0}"/>
              </a:ext>
            </a:extLst>
          </p:cNvPr>
          <p:cNvSpPr txBox="1"/>
          <p:nvPr/>
        </p:nvSpPr>
        <p:spPr>
          <a:xfrm>
            <a:off x="5359078" y="3831219"/>
            <a:ext cx="2654783" cy="369332"/>
          </a:xfrm>
          <a:prstGeom prst="rect">
            <a:avLst/>
          </a:prstGeom>
          <a:noFill/>
        </p:spPr>
        <p:txBody>
          <a:bodyPr wrap="square" rtlCol="0">
            <a:spAutoFit/>
          </a:bodyPr>
          <a:lstStyle/>
          <a:p>
            <a:r>
              <a:rPr lang="fr-FR" dirty="0"/>
              <a:t>Distance à l’observateur</a:t>
            </a:r>
          </a:p>
        </p:txBody>
      </p:sp>
      <p:sp>
        <p:nvSpPr>
          <p:cNvPr id="13" name="ZoneTexte 12">
            <a:extLst>
              <a:ext uri="{FF2B5EF4-FFF2-40B4-BE49-F238E27FC236}">
                <a16:creationId xmlns:a16="http://schemas.microsoft.com/office/drawing/2014/main" id="{98B885C6-F3AD-7CE5-D9E4-E1ACF9A81E04}"/>
              </a:ext>
            </a:extLst>
          </p:cNvPr>
          <p:cNvSpPr txBox="1"/>
          <p:nvPr/>
        </p:nvSpPr>
        <p:spPr>
          <a:xfrm rot="16200000">
            <a:off x="235719" y="2137824"/>
            <a:ext cx="2654783" cy="369332"/>
          </a:xfrm>
          <a:prstGeom prst="rect">
            <a:avLst/>
          </a:prstGeom>
          <a:noFill/>
        </p:spPr>
        <p:txBody>
          <a:bodyPr wrap="square" rtlCol="0">
            <a:spAutoFit/>
          </a:bodyPr>
          <a:lstStyle/>
          <a:p>
            <a:r>
              <a:rPr lang="fr-FR" dirty="0"/>
              <a:t>Effectif de baleines</a:t>
            </a:r>
          </a:p>
        </p:txBody>
      </p:sp>
      <p:cxnSp>
        <p:nvCxnSpPr>
          <p:cNvPr id="15" name="Connecteur droit 14">
            <a:extLst>
              <a:ext uri="{FF2B5EF4-FFF2-40B4-BE49-F238E27FC236}">
                <a16:creationId xmlns:a16="http://schemas.microsoft.com/office/drawing/2014/main" id="{7513EF6B-4D15-AC7B-6F73-CFEC910160EC}"/>
              </a:ext>
            </a:extLst>
          </p:cNvPr>
          <p:cNvCxnSpPr/>
          <p:nvPr/>
        </p:nvCxnSpPr>
        <p:spPr>
          <a:xfrm flipV="1">
            <a:off x="2002420" y="1632030"/>
            <a:ext cx="4930815" cy="138896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C9859F1-7D64-1D27-20A1-3B8D8BEFEAF7}"/>
              </a:ext>
            </a:extLst>
          </p:cNvPr>
          <p:cNvCxnSpPr>
            <a:cxnSpLocks/>
          </p:cNvCxnSpPr>
          <p:nvPr/>
        </p:nvCxnSpPr>
        <p:spPr>
          <a:xfrm>
            <a:off x="2546430" y="1612457"/>
            <a:ext cx="4595150" cy="1816543"/>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4BE1F09-9A64-DFAC-7C74-BC42D7E3801C}"/>
              </a:ext>
            </a:extLst>
          </p:cNvPr>
          <p:cNvCxnSpPr>
            <a:cxnSpLocks/>
          </p:cNvCxnSpPr>
          <p:nvPr/>
        </p:nvCxnSpPr>
        <p:spPr>
          <a:xfrm>
            <a:off x="7100103" y="1574155"/>
            <a:ext cx="0" cy="1713055"/>
          </a:xfrm>
          <a:prstGeom prst="straightConnector1">
            <a:avLst/>
          </a:prstGeom>
          <a:ln>
            <a:solidFill>
              <a:schemeClr val="bg2">
                <a:lumMod val="1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E6605A71-6CAB-D858-0C9B-0A38B36D49D9}"/>
              </a:ext>
            </a:extLst>
          </p:cNvPr>
          <p:cNvSpPr txBox="1"/>
          <p:nvPr/>
        </p:nvSpPr>
        <p:spPr>
          <a:xfrm>
            <a:off x="7252826" y="2246016"/>
            <a:ext cx="865528" cy="369332"/>
          </a:xfrm>
          <a:prstGeom prst="rect">
            <a:avLst/>
          </a:prstGeom>
          <a:noFill/>
        </p:spPr>
        <p:txBody>
          <a:bodyPr wrap="square" rtlCol="0">
            <a:spAutoFit/>
          </a:bodyPr>
          <a:lstStyle/>
          <a:p>
            <a:r>
              <a:rPr lang="fr-FR" i="1" dirty="0"/>
              <a:t>biais</a:t>
            </a:r>
          </a:p>
        </p:txBody>
      </p:sp>
      <p:sp>
        <p:nvSpPr>
          <p:cNvPr id="20" name="ZoneTexte 19">
            <a:extLst>
              <a:ext uri="{FF2B5EF4-FFF2-40B4-BE49-F238E27FC236}">
                <a16:creationId xmlns:a16="http://schemas.microsoft.com/office/drawing/2014/main" id="{6E6ED4F9-EBE3-C478-2CA7-06153AF5824B}"/>
              </a:ext>
            </a:extLst>
          </p:cNvPr>
          <p:cNvSpPr txBox="1"/>
          <p:nvPr/>
        </p:nvSpPr>
        <p:spPr>
          <a:xfrm>
            <a:off x="694481" y="4699322"/>
            <a:ext cx="7820868" cy="1631216"/>
          </a:xfrm>
          <a:prstGeom prst="rect">
            <a:avLst/>
          </a:prstGeom>
          <a:noFill/>
        </p:spPr>
        <p:txBody>
          <a:bodyPr wrap="square" rtlCol="0">
            <a:spAutoFit/>
          </a:bodyPr>
          <a:lstStyle/>
          <a:p>
            <a:pPr marL="342900" indent="-342900">
              <a:buFont typeface="Arial" panose="020B0604020202020204" pitchFamily="34" charset="0"/>
              <a:buChar char="•"/>
            </a:pPr>
            <a:r>
              <a:rPr lang="fr-FR" sz="2000" dirty="0">
                <a:latin typeface="+mj-lt"/>
              </a:rPr>
              <a:t>Si le biais est variable et de nature à modifier la réponse à la question, il doit être connu</a:t>
            </a:r>
          </a:p>
          <a:p>
            <a:pPr marL="342900" indent="-342900">
              <a:buFont typeface="Arial" panose="020B0604020202020204" pitchFamily="34" charset="0"/>
              <a:buChar char="•"/>
            </a:pPr>
            <a:endParaRPr lang="fr-FR" sz="2000" dirty="0">
              <a:latin typeface="+mj-lt"/>
            </a:endParaRPr>
          </a:p>
          <a:p>
            <a:pPr marL="342900" indent="-342900">
              <a:buFont typeface="Arial" panose="020B0604020202020204" pitchFamily="34" charset="0"/>
              <a:buChar char="•"/>
            </a:pPr>
            <a:r>
              <a:rPr lang="fr-FR" sz="2000" dirty="0">
                <a:latin typeface="+mj-lt"/>
              </a:rPr>
              <a:t>Si le biais est lié à un effet de l’observateur, l’effet de l’observateur doit être mesuré</a:t>
            </a:r>
          </a:p>
        </p:txBody>
      </p:sp>
    </p:spTree>
    <p:extLst>
      <p:ext uri="{BB962C8B-B14F-4D97-AF65-F5344CB8AC3E}">
        <p14:creationId xmlns:p14="http://schemas.microsoft.com/office/powerpoint/2010/main" val="9055039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B6ABC4-59DD-D8B5-494C-D674BC7E581F}"/>
              </a:ext>
            </a:extLst>
          </p:cNvPr>
          <p:cNvSpPr>
            <a:spLocks noGrp="1"/>
          </p:cNvSpPr>
          <p:nvPr>
            <p:ph type="sldNum" sz="quarter" idx="12"/>
          </p:nvPr>
        </p:nvSpPr>
        <p:spPr/>
        <p:txBody>
          <a:bodyPr/>
          <a:lstStyle/>
          <a:p>
            <a:fld id="{228B8149-0202-48DD-B0CD-6908EF5896EA}" type="slidenum">
              <a:rPr lang="fr-FR" smtClean="0"/>
              <a:t>83</a:t>
            </a:fld>
            <a:endParaRPr lang="fr-FR"/>
          </a:p>
        </p:txBody>
      </p:sp>
      <p:sp>
        <p:nvSpPr>
          <p:cNvPr id="5" name="Rectangle 4">
            <a:extLst>
              <a:ext uri="{FF2B5EF4-FFF2-40B4-BE49-F238E27FC236}">
                <a16:creationId xmlns:a16="http://schemas.microsoft.com/office/drawing/2014/main" id="{4D0D76DF-5B61-F805-AA09-D3C702064372}"/>
              </a:ext>
            </a:extLst>
          </p:cNvPr>
          <p:cNvSpPr/>
          <p:nvPr/>
        </p:nvSpPr>
        <p:spPr>
          <a:xfrm>
            <a:off x="131394" y="136524"/>
            <a:ext cx="7882467" cy="470000"/>
          </a:xfrm>
          <a:prstGeom prst="rect">
            <a:avLst/>
          </a:prstGeom>
        </p:spPr>
        <p:txBody>
          <a:bodyPr wrap="square">
            <a:spAutoFit/>
          </a:bodyPr>
          <a:lstStyle/>
          <a:p>
            <a:pPr>
              <a:lnSpc>
                <a:spcPct val="107000"/>
              </a:lnSpc>
            </a:pPr>
            <a:r>
              <a:rPr lang="fr-FR" sz="2400" b="1" cap="small" dirty="0">
                <a:solidFill>
                  <a:prstClr val="black"/>
                </a:solidFill>
                <a:latin typeface="+mj-lt"/>
                <a:ea typeface="Calibri" panose="020F0502020204030204" pitchFamily="34" charset="0"/>
                <a:cs typeface="Times New Roman" panose="02020603050405020304" pitchFamily="18" charset="0"/>
              </a:rPr>
              <a:t>Situation 3 : </a:t>
            </a:r>
            <a:r>
              <a:rPr lang="fr-FR" sz="2400" b="1" cap="small" dirty="0" err="1">
                <a:solidFill>
                  <a:prstClr val="black"/>
                </a:solidFill>
                <a:latin typeface="+mj-lt"/>
                <a:ea typeface="Calibri" panose="020F0502020204030204" pitchFamily="34" charset="0"/>
                <a:cs typeface="Times New Roman" panose="02020603050405020304" pitchFamily="18" charset="0"/>
              </a:rPr>
              <a:t>imprecision</a:t>
            </a:r>
            <a:r>
              <a:rPr lang="fr-FR" sz="2400" b="1" cap="small" dirty="0">
                <a:solidFill>
                  <a:prstClr val="black"/>
                </a:solidFill>
                <a:latin typeface="+mj-lt"/>
                <a:ea typeface="Calibri" panose="020F0502020204030204" pitchFamily="34" charset="0"/>
                <a:cs typeface="Times New Roman" panose="02020603050405020304" pitchFamily="18" charset="0"/>
              </a:rPr>
              <a:t> constante</a:t>
            </a:r>
            <a:endParaRPr lang="fr-FR" sz="2400" cap="small" dirty="0">
              <a:solidFill>
                <a:prstClr val="black"/>
              </a:solidFill>
              <a:latin typeface="+mj-lt"/>
              <a:ea typeface="Calibri" panose="020F0502020204030204" pitchFamily="34" charset="0"/>
              <a:cs typeface="Times New Roman" panose="02020603050405020304" pitchFamily="18" charset="0"/>
            </a:endParaRPr>
          </a:p>
        </p:txBody>
      </p:sp>
      <p:cxnSp>
        <p:nvCxnSpPr>
          <p:cNvPr id="8" name="Connecteur droit avec flèche 7">
            <a:extLst>
              <a:ext uri="{FF2B5EF4-FFF2-40B4-BE49-F238E27FC236}">
                <a16:creationId xmlns:a16="http://schemas.microsoft.com/office/drawing/2014/main" id="{1E3327A2-75CE-8E5F-35EF-F7BA35EE325D}"/>
              </a:ext>
            </a:extLst>
          </p:cNvPr>
          <p:cNvCxnSpPr/>
          <p:nvPr/>
        </p:nvCxnSpPr>
        <p:spPr>
          <a:xfrm flipV="1">
            <a:off x="1747777" y="1632030"/>
            <a:ext cx="0" cy="2095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6509CA1-10E8-0D03-E723-0BB6B98344AF}"/>
              </a:ext>
            </a:extLst>
          </p:cNvPr>
          <p:cNvCxnSpPr>
            <a:cxnSpLocks/>
          </p:cNvCxnSpPr>
          <p:nvPr/>
        </p:nvCxnSpPr>
        <p:spPr>
          <a:xfrm>
            <a:off x="1747777" y="3740550"/>
            <a:ext cx="57738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8B885C6-F3AD-7CE5-D9E4-E1ACF9A81E04}"/>
              </a:ext>
            </a:extLst>
          </p:cNvPr>
          <p:cNvSpPr txBox="1"/>
          <p:nvPr/>
        </p:nvSpPr>
        <p:spPr>
          <a:xfrm rot="16200000">
            <a:off x="235719" y="2137824"/>
            <a:ext cx="2654783" cy="369332"/>
          </a:xfrm>
          <a:prstGeom prst="rect">
            <a:avLst/>
          </a:prstGeom>
          <a:noFill/>
        </p:spPr>
        <p:txBody>
          <a:bodyPr wrap="square" rtlCol="0">
            <a:spAutoFit/>
          </a:bodyPr>
          <a:lstStyle/>
          <a:p>
            <a:r>
              <a:rPr lang="fr-FR" dirty="0"/>
              <a:t>Effectif de baleines</a:t>
            </a:r>
          </a:p>
        </p:txBody>
      </p:sp>
      <p:cxnSp>
        <p:nvCxnSpPr>
          <p:cNvPr id="15" name="Connecteur droit 14">
            <a:extLst>
              <a:ext uri="{FF2B5EF4-FFF2-40B4-BE49-F238E27FC236}">
                <a16:creationId xmlns:a16="http://schemas.microsoft.com/office/drawing/2014/main" id="{7513EF6B-4D15-AC7B-6F73-CFEC910160EC}"/>
              </a:ext>
            </a:extLst>
          </p:cNvPr>
          <p:cNvCxnSpPr/>
          <p:nvPr/>
        </p:nvCxnSpPr>
        <p:spPr>
          <a:xfrm flipV="1">
            <a:off x="2002420" y="1632030"/>
            <a:ext cx="4930815" cy="138896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C9859F1-7D64-1D27-20A1-3B8D8BEFEAF7}"/>
              </a:ext>
            </a:extLst>
          </p:cNvPr>
          <p:cNvCxnSpPr>
            <a:cxnSpLocks/>
          </p:cNvCxnSpPr>
          <p:nvPr/>
        </p:nvCxnSpPr>
        <p:spPr>
          <a:xfrm flipV="1">
            <a:off x="2210765" y="1724628"/>
            <a:ext cx="231493" cy="156258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4BE1F09-9A64-DFAC-7C74-BC42D7E3801C}"/>
              </a:ext>
            </a:extLst>
          </p:cNvPr>
          <p:cNvCxnSpPr>
            <a:cxnSpLocks/>
          </p:cNvCxnSpPr>
          <p:nvPr/>
        </p:nvCxnSpPr>
        <p:spPr>
          <a:xfrm>
            <a:off x="7252826" y="1157467"/>
            <a:ext cx="0" cy="1713055"/>
          </a:xfrm>
          <a:prstGeom prst="straightConnector1">
            <a:avLst/>
          </a:prstGeom>
          <a:ln>
            <a:solidFill>
              <a:schemeClr val="bg2">
                <a:lumMod val="1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E6605A71-6CAB-D858-0C9B-0A38B36D49D9}"/>
              </a:ext>
            </a:extLst>
          </p:cNvPr>
          <p:cNvSpPr txBox="1"/>
          <p:nvPr/>
        </p:nvSpPr>
        <p:spPr>
          <a:xfrm>
            <a:off x="7264401" y="1900361"/>
            <a:ext cx="1262523" cy="369332"/>
          </a:xfrm>
          <a:prstGeom prst="rect">
            <a:avLst/>
          </a:prstGeom>
          <a:noFill/>
        </p:spPr>
        <p:txBody>
          <a:bodyPr wrap="square" rtlCol="0">
            <a:spAutoFit/>
          </a:bodyPr>
          <a:lstStyle/>
          <a:p>
            <a:r>
              <a:rPr lang="fr-FR" i="1" dirty="0"/>
              <a:t>imprécision</a:t>
            </a:r>
          </a:p>
        </p:txBody>
      </p:sp>
      <p:sp>
        <p:nvSpPr>
          <p:cNvPr id="20" name="ZoneTexte 19">
            <a:extLst>
              <a:ext uri="{FF2B5EF4-FFF2-40B4-BE49-F238E27FC236}">
                <a16:creationId xmlns:a16="http://schemas.microsoft.com/office/drawing/2014/main" id="{6E6ED4F9-EBE3-C478-2CA7-06153AF5824B}"/>
              </a:ext>
            </a:extLst>
          </p:cNvPr>
          <p:cNvSpPr txBox="1"/>
          <p:nvPr/>
        </p:nvSpPr>
        <p:spPr>
          <a:xfrm>
            <a:off x="694481" y="4734047"/>
            <a:ext cx="7820868" cy="1323439"/>
          </a:xfrm>
          <a:prstGeom prst="rect">
            <a:avLst/>
          </a:prstGeom>
          <a:noFill/>
        </p:spPr>
        <p:txBody>
          <a:bodyPr wrap="square" rtlCol="0">
            <a:spAutoFit/>
          </a:bodyPr>
          <a:lstStyle/>
          <a:p>
            <a:pPr marL="342900" indent="-342900">
              <a:buFont typeface="Arial" panose="020B0604020202020204" pitchFamily="34" charset="0"/>
              <a:buChar char="•"/>
            </a:pPr>
            <a:r>
              <a:rPr lang="fr-FR" sz="2000" dirty="0">
                <a:latin typeface="+mj-lt"/>
              </a:rPr>
              <a:t>Une imprécision constante augmente l’incertitude autour de la réponse à l’hypothèse, mais ne change pas la réponse elle-même</a:t>
            </a:r>
          </a:p>
          <a:p>
            <a:pPr marL="342900" indent="-342900">
              <a:buFont typeface="Arial" panose="020B0604020202020204" pitchFamily="34" charset="0"/>
              <a:buChar char="•"/>
            </a:pPr>
            <a:endParaRPr lang="fr-FR" sz="2000" dirty="0">
              <a:latin typeface="+mj-lt"/>
            </a:endParaRPr>
          </a:p>
          <a:p>
            <a:pPr marL="342900" indent="-342900">
              <a:buFont typeface="Arial" panose="020B0604020202020204" pitchFamily="34" charset="0"/>
              <a:buChar char="•"/>
            </a:pPr>
            <a:r>
              <a:rPr lang="fr-FR" sz="2000" dirty="0">
                <a:latin typeface="+mj-lt"/>
              </a:rPr>
              <a:t>Ce type d’erreur est dit </a:t>
            </a:r>
            <a:r>
              <a:rPr lang="fr-FR" sz="2000" b="1" dirty="0">
                <a:latin typeface="+mj-lt"/>
              </a:rPr>
              <a:t>« homoscédastique »</a:t>
            </a:r>
          </a:p>
        </p:txBody>
      </p:sp>
      <p:cxnSp>
        <p:nvCxnSpPr>
          <p:cNvPr id="6" name="Connecteur droit 5">
            <a:extLst>
              <a:ext uri="{FF2B5EF4-FFF2-40B4-BE49-F238E27FC236}">
                <a16:creationId xmlns:a16="http://schemas.microsoft.com/office/drawing/2014/main" id="{5C9475CF-B460-3A2F-3428-EA0785AC1130}"/>
              </a:ext>
            </a:extLst>
          </p:cNvPr>
          <p:cNvCxnSpPr>
            <a:cxnSpLocks/>
          </p:cNvCxnSpPr>
          <p:nvPr/>
        </p:nvCxnSpPr>
        <p:spPr>
          <a:xfrm flipH="1" flipV="1">
            <a:off x="2442258" y="1724628"/>
            <a:ext cx="462988" cy="170437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686BF5D-9FC1-737E-A8CB-7FE673C424C0}"/>
              </a:ext>
            </a:extLst>
          </p:cNvPr>
          <p:cNvSpPr txBox="1"/>
          <p:nvPr/>
        </p:nvSpPr>
        <p:spPr>
          <a:xfrm>
            <a:off x="5359078" y="3831219"/>
            <a:ext cx="2654783" cy="369332"/>
          </a:xfrm>
          <a:prstGeom prst="rect">
            <a:avLst/>
          </a:prstGeom>
          <a:noFill/>
        </p:spPr>
        <p:txBody>
          <a:bodyPr wrap="square" rtlCol="0">
            <a:spAutoFit/>
          </a:bodyPr>
          <a:lstStyle/>
          <a:p>
            <a:r>
              <a:rPr lang="fr-FR" dirty="0"/>
              <a:t>Concentration en krill</a:t>
            </a:r>
          </a:p>
        </p:txBody>
      </p:sp>
      <p:cxnSp>
        <p:nvCxnSpPr>
          <p:cNvPr id="14" name="Connecteur droit 13">
            <a:extLst>
              <a:ext uri="{FF2B5EF4-FFF2-40B4-BE49-F238E27FC236}">
                <a16:creationId xmlns:a16="http://schemas.microsoft.com/office/drawing/2014/main" id="{C133CA0A-BC15-CC04-F958-45AFE727DF23}"/>
              </a:ext>
            </a:extLst>
          </p:cNvPr>
          <p:cNvCxnSpPr>
            <a:cxnSpLocks/>
          </p:cNvCxnSpPr>
          <p:nvPr/>
        </p:nvCxnSpPr>
        <p:spPr>
          <a:xfrm flipV="1">
            <a:off x="2905246" y="2246016"/>
            <a:ext cx="254643" cy="1182984"/>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7457868A-3EBC-F5F9-D263-37DEF6DDAD4B}"/>
              </a:ext>
            </a:extLst>
          </p:cNvPr>
          <p:cNvCxnSpPr>
            <a:cxnSpLocks/>
          </p:cNvCxnSpPr>
          <p:nvPr/>
        </p:nvCxnSpPr>
        <p:spPr>
          <a:xfrm flipH="1" flipV="1">
            <a:off x="3159889" y="2246016"/>
            <a:ext cx="324091" cy="624506"/>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6340C20C-75C0-2EBE-99B9-6CCABA4EF3D9}"/>
              </a:ext>
            </a:extLst>
          </p:cNvPr>
          <p:cNvCxnSpPr>
            <a:cxnSpLocks/>
          </p:cNvCxnSpPr>
          <p:nvPr/>
        </p:nvCxnSpPr>
        <p:spPr>
          <a:xfrm flipV="1">
            <a:off x="3483980" y="1724628"/>
            <a:ext cx="474562" cy="1145894"/>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0B61AB87-BD90-9AE7-D838-48A88DDC7BDA}"/>
              </a:ext>
            </a:extLst>
          </p:cNvPr>
          <p:cNvCxnSpPr>
            <a:cxnSpLocks/>
          </p:cNvCxnSpPr>
          <p:nvPr/>
        </p:nvCxnSpPr>
        <p:spPr>
          <a:xfrm flipH="1" flipV="1">
            <a:off x="3958542" y="1724628"/>
            <a:ext cx="532435" cy="1296364"/>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95CCB6E2-31E3-2E58-2942-72035F31A519}"/>
              </a:ext>
            </a:extLst>
          </p:cNvPr>
          <p:cNvCxnSpPr>
            <a:cxnSpLocks/>
          </p:cNvCxnSpPr>
          <p:nvPr/>
        </p:nvCxnSpPr>
        <p:spPr>
          <a:xfrm flipV="1">
            <a:off x="4490977" y="1400537"/>
            <a:ext cx="162048" cy="1620455"/>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450DCA72-1129-2772-1FC5-A2D01F0C36E3}"/>
              </a:ext>
            </a:extLst>
          </p:cNvPr>
          <p:cNvCxnSpPr>
            <a:cxnSpLocks/>
          </p:cNvCxnSpPr>
          <p:nvPr/>
        </p:nvCxnSpPr>
        <p:spPr>
          <a:xfrm flipH="1" flipV="1">
            <a:off x="4643377" y="1400537"/>
            <a:ext cx="715701" cy="136581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0E200052-CDB4-B910-DBE6-E2E2EC456D04}"/>
              </a:ext>
            </a:extLst>
          </p:cNvPr>
          <p:cNvCxnSpPr>
            <a:cxnSpLocks/>
          </p:cNvCxnSpPr>
          <p:nvPr/>
        </p:nvCxnSpPr>
        <p:spPr>
          <a:xfrm flipV="1">
            <a:off x="5359078" y="1400537"/>
            <a:ext cx="152400" cy="136581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D929D851-BD10-6179-AB67-F876000E9B0D}"/>
              </a:ext>
            </a:extLst>
          </p:cNvPr>
          <p:cNvCxnSpPr>
            <a:cxnSpLocks/>
          </p:cNvCxnSpPr>
          <p:nvPr/>
        </p:nvCxnSpPr>
        <p:spPr>
          <a:xfrm flipH="1" flipV="1">
            <a:off x="5511478" y="1400537"/>
            <a:ext cx="507357" cy="845479"/>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EEEC5DF5-25E0-532E-8FF1-8276626BF996}"/>
              </a:ext>
            </a:extLst>
          </p:cNvPr>
          <p:cNvCxnSpPr>
            <a:cxnSpLocks/>
          </p:cNvCxnSpPr>
          <p:nvPr/>
        </p:nvCxnSpPr>
        <p:spPr>
          <a:xfrm flipV="1">
            <a:off x="6018835" y="1122744"/>
            <a:ext cx="152400" cy="112327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FDFCF8FA-ABEB-830F-6A57-D00E86A81707}"/>
              </a:ext>
            </a:extLst>
          </p:cNvPr>
          <p:cNvCxnSpPr>
            <a:cxnSpLocks/>
          </p:cNvCxnSpPr>
          <p:nvPr/>
        </p:nvCxnSpPr>
        <p:spPr>
          <a:xfrm flipH="1" flipV="1">
            <a:off x="6171235" y="1122744"/>
            <a:ext cx="646254" cy="1354238"/>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6658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B6ABC4-59DD-D8B5-494C-D674BC7E581F}"/>
              </a:ext>
            </a:extLst>
          </p:cNvPr>
          <p:cNvSpPr>
            <a:spLocks noGrp="1"/>
          </p:cNvSpPr>
          <p:nvPr>
            <p:ph type="sldNum" sz="quarter" idx="12"/>
          </p:nvPr>
        </p:nvSpPr>
        <p:spPr/>
        <p:txBody>
          <a:bodyPr/>
          <a:lstStyle/>
          <a:p>
            <a:fld id="{228B8149-0202-48DD-B0CD-6908EF5896EA}" type="slidenum">
              <a:rPr lang="fr-FR" smtClean="0"/>
              <a:t>84</a:t>
            </a:fld>
            <a:endParaRPr lang="fr-FR"/>
          </a:p>
        </p:txBody>
      </p:sp>
      <p:sp>
        <p:nvSpPr>
          <p:cNvPr id="5" name="Rectangle 4">
            <a:extLst>
              <a:ext uri="{FF2B5EF4-FFF2-40B4-BE49-F238E27FC236}">
                <a16:creationId xmlns:a16="http://schemas.microsoft.com/office/drawing/2014/main" id="{4D0D76DF-5B61-F805-AA09-D3C702064372}"/>
              </a:ext>
            </a:extLst>
          </p:cNvPr>
          <p:cNvSpPr/>
          <p:nvPr/>
        </p:nvSpPr>
        <p:spPr>
          <a:xfrm>
            <a:off x="131394" y="136524"/>
            <a:ext cx="7882467" cy="470000"/>
          </a:xfrm>
          <a:prstGeom prst="rect">
            <a:avLst/>
          </a:prstGeom>
        </p:spPr>
        <p:txBody>
          <a:bodyPr wrap="square">
            <a:spAutoFit/>
          </a:bodyPr>
          <a:lstStyle/>
          <a:p>
            <a:pPr>
              <a:lnSpc>
                <a:spcPct val="107000"/>
              </a:lnSpc>
            </a:pPr>
            <a:r>
              <a:rPr lang="fr-FR" sz="2400" b="1" cap="small" dirty="0">
                <a:solidFill>
                  <a:prstClr val="black"/>
                </a:solidFill>
                <a:latin typeface="+mj-lt"/>
                <a:ea typeface="Calibri" panose="020F0502020204030204" pitchFamily="34" charset="0"/>
                <a:cs typeface="Times New Roman" panose="02020603050405020304" pitchFamily="18" charset="0"/>
              </a:rPr>
              <a:t>Situation 3 : </a:t>
            </a:r>
            <a:r>
              <a:rPr lang="fr-FR" sz="2400" b="1" cap="small" dirty="0" err="1">
                <a:solidFill>
                  <a:prstClr val="black"/>
                </a:solidFill>
                <a:latin typeface="+mj-lt"/>
                <a:ea typeface="Calibri" panose="020F0502020204030204" pitchFamily="34" charset="0"/>
                <a:cs typeface="Times New Roman" panose="02020603050405020304" pitchFamily="18" charset="0"/>
              </a:rPr>
              <a:t>imprecision</a:t>
            </a:r>
            <a:r>
              <a:rPr lang="fr-FR" sz="2400" b="1" cap="small" dirty="0">
                <a:solidFill>
                  <a:prstClr val="black"/>
                </a:solidFill>
                <a:latin typeface="+mj-lt"/>
                <a:ea typeface="Calibri" panose="020F0502020204030204" pitchFamily="34" charset="0"/>
                <a:cs typeface="Times New Roman" panose="02020603050405020304" pitchFamily="18" charset="0"/>
              </a:rPr>
              <a:t> variable</a:t>
            </a:r>
            <a:endParaRPr lang="fr-FR" sz="2400" cap="small" dirty="0">
              <a:solidFill>
                <a:prstClr val="black"/>
              </a:solidFill>
              <a:latin typeface="+mj-lt"/>
              <a:ea typeface="Calibri" panose="020F0502020204030204" pitchFamily="34" charset="0"/>
              <a:cs typeface="Times New Roman" panose="02020603050405020304" pitchFamily="18" charset="0"/>
            </a:endParaRPr>
          </a:p>
        </p:txBody>
      </p:sp>
      <p:cxnSp>
        <p:nvCxnSpPr>
          <p:cNvPr id="8" name="Connecteur droit avec flèche 7">
            <a:extLst>
              <a:ext uri="{FF2B5EF4-FFF2-40B4-BE49-F238E27FC236}">
                <a16:creationId xmlns:a16="http://schemas.microsoft.com/office/drawing/2014/main" id="{1E3327A2-75CE-8E5F-35EF-F7BA35EE325D}"/>
              </a:ext>
            </a:extLst>
          </p:cNvPr>
          <p:cNvCxnSpPr/>
          <p:nvPr/>
        </p:nvCxnSpPr>
        <p:spPr>
          <a:xfrm flipV="1">
            <a:off x="1747777" y="1632030"/>
            <a:ext cx="0" cy="2095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6509CA1-10E8-0D03-E723-0BB6B98344AF}"/>
              </a:ext>
            </a:extLst>
          </p:cNvPr>
          <p:cNvCxnSpPr>
            <a:cxnSpLocks/>
          </p:cNvCxnSpPr>
          <p:nvPr/>
        </p:nvCxnSpPr>
        <p:spPr>
          <a:xfrm>
            <a:off x="1747777" y="3740550"/>
            <a:ext cx="57738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8B885C6-F3AD-7CE5-D9E4-E1ACF9A81E04}"/>
              </a:ext>
            </a:extLst>
          </p:cNvPr>
          <p:cNvSpPr txBox="1"/>
          <p:nvPr/>
        </p:nvSpPr>
        <p:spPr>
          <a:xfrm rot="16200000">
            <a:off x="235719" y="2137824"/>
            <a:ext cx="2654783" cy="369332"/>
          </a:xfrm>
          <a:prstGeom prst="rect">
            <a:avLst/>
          </a:prstGeom>
          <a:noFill/>
        </p:spPr>
        <p:txBody>
          <a:bodyPr wrap="square" rtlCol="0">
            <a:spAutoFit/>
          </a:bodyPr>
          <a:lstStyle/>
          <a:p>
            <a:r>
              <a:rPr lang="fr-FR" dirty="0"/>
              <a:t>Effectif de baleines</a:t>
            </a:r>
          </a:p>
        </p:txBody>
      </p:sp>
      <p:cxnSp>
        <p:nvCxnSpPr>
          <p:cNvPr id="15" name="Connecteur droit 14">
            <a:extLst>
              <a:ext uri="{FF2B5EF4-FFF2-40B4-BE49-F238E27FC236}">
                <a16:creationId xmlns:a16="http://schemas.microsoft.com/office/drawing/2014/main" id="{7513EF6B-4D15-AC7B-6F73-CFEC910160EC}"/>
              </a:ext>
            </a:extLst>
          </p:cNvPr>
          <p:cNvCxnSpPr/>
          <p:nvPr/>
        </p:nvCxnSpPr>
        <p:spPr>
          <a:xfrm flipV="1">
            <a:off x="2002420" y="1632030"/>
            <a:ext cx="4930815" cy="138896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C9859F1-7D64-1D27-20A1-3B8D8BEFEAF7}"/>
              </a:ext>
            </a:extLst>
          </p:cNvPr>
          <p:cNvCxnSpPr>
            <a:cxnSpLocks/>
          </p:cNvCxnSpPr>
          <p:nvPr/>
        </p:nvCxnSpPr>
        <p:spPr>
          <a:xfrm flipV="1">
            <a:off x="2210765" y="1724628"/>
            <a:ext cx="231493" cy="156258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4BE1F09-9A64-DFAC-7C74-BC42D7E3801C}"/>
              </a:ext>
            </a:extLst>
          </p:cNvPr>
          <p:cNvCxnSpPr>
            <a:cxnSpLocks/>
          </p:cNvCxnSpPr>
          <p:nvPr/>
        </p:nvCxnSpPr>
        <p:spPr>
          <a:xfrm>
            <a:off x="7252826" y="1157467"/>
            <a:ext cx="0" cy="1713055"/>
          </a:xfrm>
          <a:prstGeom prst="straightConnector1">
            <a:avLst/>
          </a:prstGeom>
          <a:ln>
            <a:solidFill>
              <a:schemeClr val="bg2">
                <a:lumMod val="1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E6605A71-6CAB-D858-0C9B-0A38B36D49D9}"/>
              </a:ext>
            </a:extLst>
          </p:cNvPr>
          <p:cNvSpPr txBox="1"/>
          <p:nvPr/>
        </p:nvSpPr>
        <p:spPr>
          <a:xfrm>
            <a:off x="7264401" y="1900361"/>
            <a:ext cx="1262523" cy="369332"/>
          </a:xfrm>
          <a:prstGeom prst="rect">
            <a:avLst/>
          </a:prstGeom>
          <a:noFill/>
        </p:spPr>
        <p:txBody>
          <a:bodyPr wrap="square" rtlCol="0">
            <a:spAutoFit/>
          </a:bodyPr>
          <a:lstStyle/>
          <a:p>
            <a:r>
              <a:rPr lang="fr-FR" i="1" dirty="0"/>
              <a:t>imprécision</a:t>
            </a:r>
          </a:p>
        </p:txBody>
      </p:sp>
      <p:sp>
        <p:nvSpPr>
          <p:cNvPr id="20" name="ZoneTexte 19">
            <a:extLst>
              <a:ext uri="{FF2B5EF4-FFF2-40B4-BE49-F238E27FC236}">
                <a16:creationId xmlns:a16="http://schemas.microsoft.com/office/drawing/2014/main" id="{6E6ED4F9-EBE3-C478-2CA7-06153AF5824B}"/>
              </a:ext>
            </a:extLst>
          </p:cNvPr>
          <p:cNvSpPr txBox="1"/>
          <p:nvPr/>
        </p:nvSpPr>
        <p:spPr>
          <a:xfrm>
            <a:off x="694481" y="4734047"/>
            <a:ext cx="7820868" cy="1938992"/>
          </a:xfrm>
          <a:prstGeom prst="rect">
            <a:avLst/>
          </a:prstGeom>
          <a:noFill/>
        </p:spPr>
        <p:txBody>
          <a:bodyPr wrap="square" rtlCol="0">
            <a:spAutoFit/>
          </a:bodyPr>
          <a:lstStyle/>
          <a:p>
            <a:pPr marL="342900" indent="-342900">
              <a:buFont typeface="Arial" panose="020B0604020202020204" pitchFamily="34" charset="0"/>
              <a:buChar char="•"/>
            </a:pPr>
            <a:r>
              <a:rPr lang="fr-FR" sz="2000" dirty="0">
                <a:latin typeface="+mj-lt"/>
              </a:rPr>
              <a:t>Une imprécision variable peut impliquer un effet observateur, un processus écologique non envisagé dans l’hypothèse, ou un problème d’échantillonnage</a:t>
            </a:r>
          </a:p>
          <a:p>
            <a:pPr marL="342900" indent="-342900">
              <a:buFont typeface="Arial" panose="020B0604020202020204" pitchFamily="34" charset="0"/>
              <a:buChar char="•"/>
            </a:pPr>
            <a:endParaRPr lang="fr-FR" sz="2000" dirty="0">
              <a:latin typeface="+mj-lt"/>
            </a:endParaRPr>
          </a:p>
          <a:p>
            <a:r>
              <a:rPr lang="fr-FR" sz="2000" dirty="0">
                <a:latin typeface="+mj-lt"/>
              </a:rPr>
              <a:t>* Ce type d’erreur est dit </a:t>
            </a:r>
            <a:r>
              <a:rPr lang="fr-FR" sz="2000" b="1" dirty="0">
                <a:latin typeface="+mj-lt"/>
              </a:rPr>
              <a:t>« hétéroscédastique »</a:t>
            </a:r>
          </a:p>
          <a:p>
            <a:pPr marL="342900" indent="-342900">
              <a:buFont typeface="Arial" panose="020B0604020202020204" pitchFamily="34" charset="0"/>
              <a:buChar char="•"/>
            </a:pPr>
            <a:endParaRPr lang="fr-FR" sz="2000" dirty="0">
              <a:latin typeface="+mj-lt"/>
            </a:endParaRPr>
          </a:p>
        </p:txBody>
      </p:sp>
      <p:cxnSp>
        <p:nvCxnSpPr>
          <p:cNvPr id="6" name="Connecteur droit 5">
            <a:extLst>
              <a:ext uri="{FF2B5EF4-FFF2-40B4-BE49-F238E27FC236}">
                <a16:creationId xmlns:a16="http://schemas.microsoft.com/office/drawing/2014/main" id="{5C9475CF-B460-3A2F-3428-EA0785AC1130}"/>
              </a:ext>
            </a:extLst>
          </p:cNvPr>
          <p:cNvCxnSpPr>
            <a:cxnSpLocks/>
          </p:cNvCxnSpPr>
          <p:nvPr/>
        </p:nvCxnSpPr>
        <p:spPr>
          <a:xfrm flipH="1" flipV="1">
            <a:off x="2442258" y="1724628"/>
            <a:ext cx="462988" cy="170437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686BF5D-9FC1-737E-A8CB-7FE673C424C0}"/>
              </a:ext>
            </a:extLst>
          </p:cNvPr>
          <p:cNvSpPr txBox="1"/>
          <p:nvPr/>
        </p:nvSpPr>
        <p:spPr>
          <a:xfrm>
            <a:off x="5359078" y="3831219"/>
            <a:ext cx="2654783" cy="369332"/>
          </a:xfrm>
          <a:prstGeom prst="rect">
            <a:avLst/>
          </a:prstGeom>
          <a:noFill/>
        </p:spPr>
        <p:txBody>
          <a:bodyPr wrap="square" rtlCol="0">
            <a:spAutoFit/>
          </a:bodyPr>
          <a:lstStyle/>
          <a:p>
            <a:r>
              <a:rPr lang="fr-FR" dirty="0"/>
              <a:t>Concentration en krill</a:t>
            </a:r>
          </a:p>
        </p:txBody>
      </p:sp>
      <p:cxnSp>
        <p:nvCxnSpPr>
          <p:cNvPr id="14" name="Connecteur droit 13">
            <a:extLst>
              <a:ext uri="{FF2B5EF4-FFF2-40B4-BE49-F238E27FC236}">
                <a16:creationId xmlns:a16="http://schemas.microsoft.com/office/drawing/2014/main" id="{C133CA0A-BC15-CC04-F958-45AFE727DF23}"/>
              </a:ext>
            </a:extLst>
          </p:cNvPr>
          <p:cNvCxnSpPr>
            <a:cxnSpLocks/>
          </p:cNvCxnSpPr>
          <p:nvPr/>
        </p:nvCxnSpPr>
        <p:spPr>
          <a:xfrm flipV="1">
            <a:off x="2905246" y="1724628"/>
            <a:ext cx="0" cy="170437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7457868A-3EBC-F5F9-D263-37DEF6DDAD4B}"/>
              </a:ext>
            </a:extLst>
          </p:cNvPr>
          <p:cNvCxnSpPr>
            <a:cxnSpLocks/>
          </p:cNvCxnSpPr>
          <p:nvPr/>
        </p:nvCxnSpPr>
        <p:spPr>
          <a:xfrm flipH="1" flipV="1">
            <a:off x="2905246" y="1724628"/>
            <a:ext cx="578734" cy="1296364"/>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6340C20C-75C0-2EBE-99B9-6CCABA4EF3D9}"/>
              </a:ext>
            </a:extLst>
          </p:cNvPr>
          <p:cNvCxnSpPr>
            <a:cxnSpLocks/>
          </p:cNvCxnSpPr>
          <p:nvPr/>
        </p:nvCxnSpPr>
        <p:spPr>
          <a:xfrm flipV="1">
            <a:off x="3483980" y="1724628"/>
            <a:ext cx="474562" cy="1296364"/>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0B61AB87-BD90-9AE7-D838-48A88DDC7BDA}"/>
              </a:ext>
            </a:extLst>
          </p:cNvPr>
          <p:cNvCxnSpPr>
            <a:cxnSpLocks/>
          </p:cNvCxnSpPr>
          <p:nvPr/>
        </p:nvCxnSpPr>
        <p:spPr>
          <a:xfrm flipH="1" flipV="1">
            <a:off x="3958542" y="1724628"/>
            <a:ext cx="451412" cy="1145894"/>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95CCB6E2-31E3-2E58-2942-72035F31A519}"/>
              </a:ext>
            </a:extLst>
          </p:cNvPr>
          <p:cNvCxnSpPr>
            <a:cxnSpLocks/>
          </p:cNvCxnSpPr>
          <p:nvPr/>
        </p:nvCxnSpPr>
        <p:spPr>
          <a:xfrm flipV="1">
            <a:off x="4409954" y="1900361"/>
            <a:ext cx="233423" cy="970161"/>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450DCA72-1129-2772-1FC5-A2D01F0C36E3}"/>
              </a:ext>
            </a:extLst>
          </p:cNvPr>
          <p:cNvCxnSpPr>
            <a:cxnSpLocks/>
          </p:cNvCxnSpPr>
          <p:nvPr/>
        </p:nvCxnSpPr>
        <p:spPr>
          <a:xfrm flipH="1" flipV="1">
            <a:off x="4643377" y="1900361"/>
            <a:ext cx="426334" cy="576621"/>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0E200052-CDB4-B910-DBE6-E2E2EC456D04}"/>
              </a:ext>
            </a:extLst>
          </p:cNvPr>
          <p:cNvCxnSpPr>
            <a:cxnSpLocks/>
          </p:cNvCxnSpPr>
          <p:nvPr/>
        </p:nvCxnSpPr>
        <p:spPr>
          <a:xfrm flipV="1">
            <a:off x="5069711" y="1900361"/>
            <a:ext cx="289367" cy="576621"/>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D929D851-BD10-6179-AB67-F876000E9B0D}"/>
              </a:ext>
            </a:extLst>
          </p:cNvPr>
          <p:cNvCxnSpPr>
            <a:cxnSpLocks/>
          </p:cNvCxnSpPr>
          <p:nvPr/>
        </p:nvCxnSpPr>
        <p:spPr>
          <a:xfrm flipH="1" flipV="1">
            <a:off x="5359078" y="1900361"/>
            <a:ext cx="659757" cy="345655"/>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EEEC5DF5-25E0-532E-8FF1-8276626BF996}"/>
              </a:ext>
            </a:extLst>
          </p:cNvPr>
          <p:cNvCxnSpPr>
            <a:cxnSpLocks/>
          </p:cNvCxnSpPr>
          <p:nvPr/>
        </p:nvCxnSpPr>
        <p:spPr>
          <a:xfrm flipV="1">
            <a:off x="6018835" y="1678329"/>
            <a:ext cx="219920" cy="567687"/>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FDFCF8FA-ABEB-830F-6A57-D00E86A81707}"/>
              </a:ext>
            </a:extLst>
          </p:cNvPr>
          <p:cNvCxnSpPr>
            <a:cxnSpLocks/>
          </p:cNvCxnSpPr>
          <p:nvPr/>
        </p:nvCxnSpPr>
        <p:spPr>
          <a:xfrm flipH="1" flipV="1">
            <a:off x="6238755" y="1678329"/>
            <a:ext cx="219195" cy="222032"/>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9820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à coins arrondis 33"/>
          <p:cNvSpPr/>
          <p:nvPr/>
        </p:nvSpPr>
        <p:spPr>
          <a:xfrm>
            <a:off x="224047" y="4895554"/>
            <a:ext cx="8398934" cy="177034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3" name="Rectangle à coins arrondis 32"/>
          <p:cNvSpPr/>
          <p:nvPr/>
        </p:nvSpPr>
        <p:spPr>
          <a:xfrm>
            <a:off x="220134" y="2543073"/>
            <a:ext cx="8398934" cy="22396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Rectangle à coins arrondis 11"/>
          <p:cNvSpPr/>
          <p:nvPr/>
        </p:nvSpPr>
        <p:spPr>
          <a:xfrm>
            <a:off x="220134" y="198423"/>
            <a:ext cx="8398934" cy="22253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Rectangle 6"/>
          <p:cNvSpPr/>
          <p:nvPr/>
        </p:nvSpPr>
        <p:spPr>
          <a:xfrm>
            <a:off x="370390" y="2576258"/>
            <a:ext cx="5938021" cy="2256323"/>
          </a:xfrm>
          <a:prstGeom prst="rect">
            <a:avLst/>
          </a:prstGeom>
        </p:spPr>
        <p:txBody>
          <a:bodyPr wrap="square">
            <a:spAutoFit/>
          </a:bodyPr>
          <a:lstStyle/>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L’imprécision </a:t>
            </a:r>
            <a:r>
              <a:rPr lang="fr-FR" dirty="0">
                <a:solidFill>
                  <a:prstClr val="black"/>
                </a:solidFill>
                <a:ea typeface="Calibri" panose="020F0502020204030204" pitchFamily="34" charset="0"/>
                <a:cs typeface="Times New Roman" panose="02020603050405020304" pitchFamily="18" charset="0"/>
              </a:rPr>
              <a:t>est l’étalement des mesures autour de la valeur réelle. Son inverse est la </a:t>
            </a:r>
            <a:r>
              <a:rPr lang="fr-FR" b="1" dirty="0">
                <a:solidFill>
                  <a:prstClr val="black"/>
                </a:solidFill>
                <a:ea typeface="Calibri" panose="020F0502020204030204" pitchFamily="34" charset="0"/>
                <a:cs typeface="Times New Roman" panose="02020603050405020304" pitchFamily="18" charset="0"/>
              </a:rPr>
              <a:t>précision </a:t>
            </a:r>
            <a:r>
              <a:rPr lang="fr-FR" dirty="0">
                <a:solidFill>
                  <a:prstClr val="black"/>
                </a:solidFill>
                <a:ea typeface="Calibri" panose="020F0502020204030204" pitchFamily="34" charset="0"/>
                <a:cs typeface="Times New Roman" panose="02020603050405020304" pitchFamily="18" charset="0"/>
              </a:rPr>
              <a:t>(le resserrement des mesures autour de la valeur réelle). Elle impacte l’erreur sur l’effet statistique</a:t>
            </a:r>
          </a:p>
          <a:p>
            <a:pPr>
              <a:lnSpc>
                <a:spcPct val="107000"/>
              </a:lnSpc>
              <a:spcAft>
                <a:spcPts val="800"/>
              </a:spcAft>
            </a:pPr>
            <a:r>
              <a:rPr lang="fr-FR" i="1" dirty="0">
                <a:solidFill>
                  <a:prstClr val="black"/>
                </a:solidFill>
                <a:ea typeface="Calibri" panose="020F0502020204030204" pitchFamily="34" charset="0"/>
                <a:cs typeface="Times New Roman" panose="02020603050405020304" pitchFamily="18" charset="0"/>
              </a:rPr>
              <a:t>L’imprécision est le fait d’une mauvaise lentille de jumelles ou de télémètres, d’erreurs d’identifications ou du tremblement lors de la prise d’une mesure</a:t>
            </a:r>
            <a:r>
              <a:rPr lang="fr-FR" dirty="0">
                <a:solidFill>
                  <a:prstClr val="black"/>
                </a:solidFill>
                <a:ea typeface="Calibri" panose="020F0502020204030204" pitchFamily="34" charset="0"/>
                <a:cs typeface="Times New Roman" panose="02020603050405020304" pitchFamily="18" charset="0"/>
              </a:rPr>
              <a:t>.</a:t>
            </a:r>
          </a:p>
        </p:txBody>
      </p:sp>
      <p:sp>
        <p:nvSpPr>
          <p:cNvPr id="6" name="Rectangle 5"/>
          <p:cNvSpPr/>
          <p:nvPr/>
        </p:nvSpPr>
        <p:spPr>
          <a:xfrm>
            <a:off x="781153" y="290229"/>
            <a:ext cx="5721106" cy="1959960"/>
          </a:xfrm>
          <a:prstGeom prst="rect">
            <a:avLst/>
          </a:prstGeom>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Le biais est la </a:t>
            </a:r>
            <a:r>
              <a:rPr lang="fr-FR" b="1" dirty="0">
                <a:solidFill>
                  <a:prstClr val="black"/>
                </a:solidFill>
                <a:ea typeface="Calibri" panose="020F0502020204030204" pitchFamily="34" charset="0"/>
                <a:cs typeface="Times New Roman" panose="02020603050405020304" pitchFamily="18" charset="0"/>
              </a:rPr>
              <a:t>différence systématique</a:t>
            </a:r>
            <a:r>
              <a:rPr lang="fr-FR" dirty="0">
                <a:solidFill>
                  <a:prstClr val="black"/>
                </a:solidFill>
                <a:ea typeface="Calibri" panose="020F0502020204030204" pitchFamily="34" charset="0"/>
                <a:cs typeface="Times New Roman" panose="02020603050405020304" pitchFamily="18" charset="0"/>
              </a:rPr>
              <a:t> entre la valeur réelle et la valeur mesurée. Il impacte la magnitude d’un effet statistique</a:t>
            </a:r>
          </a:p>
          <a:p>
            <a:pPr>
              <a:lnSpc>
                <a:spcPct val="107000"/>
              </a:lnSpc>
              <a:spcAft>
                <a:spcPts val="800"/>
              </a:spcAft>
            </a:pPr>
            <a:r>
              <a:rPr lang="fr-FR" i="1" dirty="0">
                <a:solidFill>
                  <a:prstClr val="black"/>
                </a:solidFill>
                <a:ea typeface="Calibri" panose="020F0502020204030204" pitchFamily="34" charset="0"/>
                <a:cs typeface="Times New Roman" panose="02020603050405020304" pitchFamily="18" charset="0"/>
              </a:rPr>
              <a:t>Le biais se crée lorsqu’un instrument de mesure est mal étalonné, ou qu’un observateur voit toujours moins d’oiseaux en milieu fermé qu’en plein champ, par exemple.</a:t>
            </a:r>
          </a:p>
        </p:txBody>
      </p:sp>
      <p:pic>
        <p:nvPicPr>
          <p:cNvPr id="8" name="Image 7"/>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35943" y="165029"/>
            <a:ext cx="3075682" cy="2175404"/>
          </a:xfrm>
          <a:prstGeom prst="rect">
            <a:avLst/>
          </a:prstGeom>
        </p:spPr>
      </p:pic>
      <p:pic>
        <p:nvPicPr>
          <p:cNvPr id="10" name="Image 9"/>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35943" y="2550817"/>
            <a:ext cx="3075682" cy="2175404"/>
          </a:xfrm>
          <a:prstGeom prst="rect">
            <a:avLst/>
          </a:prstGeom>
        </p:spPr>
      </p:pic>
      <p:pic>
        <p:nvPicPr>
          <p:cNvPr id="11" name="Image 10"/>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58247" y="4682596"/>
            <a:ext cx="3075682" cy="2175404"/>
          </a:xfrm>
          <a:prstGeom prst="rect">
            <a:avLst/>
          </a:prstGeom>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406400"/>
            <a:ext cx="464608" cy="381000"/>
          </a:xfrm>
          <a:prstGeom prst="rect">
            <a:avLst/>
          </a:prstGeom>
        </p:spPr>
      </p:pic>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0809">
            <a:off x="7823200" y="591768"/>
            <a:ext cx="464608" cy="381000"/>
          </a:xfrm>
          <a:prstGeom prst="rect">
            <a:avLst/>
          </a:prstGeom>
        </p:spPr>
      </p:pic>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588608">
            <a:off x="7696200" y="888614"/>
            <a:ext cx="464608" cy="381000"/>
          </a:xfrm>
          <a:prstGeom prst="rect">
            <a:avLst/>
          </a:prstGeom>
        </p:spPr>
      </p:pic>
      <p:pic>
        <p:nvPicPr>
          <p:cNvPr id="15" name="Imag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903199">
            <a:off x="7373854" y="835738"/>
            <a:ext cx="464608" cy="381000"/>
          </a:xfrm>
          <a:prstGeom prst="rect">
            <a:avLst/>
          </a:prstGeom>
        </p:spPr>
      </p:pic>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090346">
            <a:off x="7254387" y="522156"/>
            <a:ext cx="464608" cy="381000"/>
          </a:xfrm>
          <a:prstGeom prst="rect">
            <a:avLst/>
          </a:prstGeom>
        </p:spPr>
      </p:pic>
      <p:pic>
        <p:nvPicPr>
          <p:cNvPr id="17" name="Imag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283259">
            <a:off x="7447312" y="307368"/>
            <a:ext cx="464608" cy="381000"/>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090346">
            <a:off x="6458521" y="3036761"/>
            <a:ext cx="464608" cy="381000"/>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670048">
            <a:off x="6951960" y="3978170"/>
            <a:ext cx="464608" cy="381000"/>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633965">
            <a:off x="7396063" y="2603220"/>
            <a:ext cx="464608" cy="381000"/>
          </a:xfrm>
          <a:prstGeom prst="rect">
            <a:avLst/>
          </a:prstGeom>
        </p:spPr>
      </p:pic>
      <p:pic>
        <p:nvPicPr>
          <p:cNvPr id="21" name="Imag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93619">
            <a:off x="7426182" y="3358482"/>
            <a:ext cx="464608" cy="381000"/>
          </a:xfrm>
          <a:prstGeom prst="rect">
            <a:avLst/>
          </a:prstGeom>
        </p:spPr>
      </p:pic>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885120">
            <a:off x="7963238" y="3882865"/>
            <a:ext cx="464608" cy="381000"/>
          </a:xfrm>
          <a:prstGeom prst="rect">
            <a:avLst/>
          </a:prstGeom>
        </p:spPr>
      </p:pic>
      <p:pic>
        <p:nvPicPr>
          <p:cNvPr id="23" name="Imag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16645">
            <a:off x="7988424" y="3145815"/>
            <a:ext cx="464608" cy="381000"/>
          </a:xfrm>
          <a:prstGeom prst="rect">
            <a:avLst/>
          </a:prstGeom>
        </p:spPr>
      </p:pic>
      <p:pic>
        <p:nvPicPr>
          <p:cNvPr id="24" name="Imag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16645">
            <a:off x="7595114" y="5550625"/>
            <a:ext cx="464608" cy="381000"/>
          </a:xfrm>
          <a:prstGeom prst="rect">
            <a:avLst/>
          </a:prstGeom>
        </p:spPr>
      </p:pic>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1603204">
            <a:off x="7048346" y="5708888"/>
            <a:ext cx="464608" cy="381000"/>
          </a:xfrm>
          <a:prstGeom prst="rect">
            <a:avLst/>
          </a:prstGeom>
        </p:spPr>
      </p:pic>
      <p:pic>
        <p:nvPicPr>
          <p:cNvPr id="26" name="Imag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086950" y="5428090"/>
            <a:ext cx="464608" cy="381000"/>
          </a:xfrm>
          <a:prstGeom prst="rect">
            <a:avLst/>
          </a:prstGeom>
        </p:spPr>
      </p:pic>
      <p:pic>
        <p:nvPicPr>
          <p:cNvPr id="27" name="Imag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593319">
            <a:off x="7358732" y="5266063"/>
            <a:ext cx="464608" cy="381000"/>
          </a:xfrm>
          <a:prstGeom prst="rect">
            <a:avLst/>
          </a:prstGeom>
        </p:spPr>
      </p:pic>
      <p:pic>
        <p:nvPicPr>
          <p:cNvPr id="28" name="Imag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08129">
            <a:off x="7511132" y="5418463"/>
            <a:ext cx="464608" cy="381000"/>
          </a:xfrm>
          <a:prstGeom prst="rect">
            <a:avLst/>
          </a:prstGeom>
        </p:spPr>
      </p:pic>
      <p:pic>
        <p:nvPicPr>
          <p:cNvPr id="29" name="Imag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335749">
            <a:off x="7240538" y="5888702"/>
            <a:ext cx="464608" cy="381000"/>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08129">
            <a:off x="7621203" y="5418463"/>
            <a:ext cx="464608" cy="381000"/>
          </a:xfrm>
          <a:prstGeom prst="rect">
            <a:avLst/>
          </a:prstGeom>
        </p:spPr>
      </p:pic>
      <p:sp>
        <p:nvSpPr>
          <p:cNvPr id="31" name="Rectangle 30"/>
          <p:cNvSpPr/>
          <p:nvPr/>
        </p:nvSpPr>
        <p:spPr>
          <a:xfrm>
            <a:off x="756145" y="5360349"/>
            <a:ext cx="5619547" cy="882678"/>
          </a:xfrm>
          <a:prstGeom prst="rect">
            <a:avLst/>
          </a:prstGeom>
        </p:spPr>
        <p:txBody>
          <a:bodyPr wrap="square">
            <a:spAutoFit/>
          </a:bodyPr>
          <a:lstStyle/>
          <a:p>
            <a:pPr>
              <a:lnSpc>
                <a:spcPct val="107000"/>
              </a:lnSpc>
              <a:spcAft>
                <a:spcPts val="800"/>
              </a:spcAft>
            </a:pPr>
            <a:r>
              <a:rPr lang="fr-FR" sz="2400" dirty="0">
                <a:solidFill>
                  <a:prstClr val="black"/>
                </a:solidFill>
                <a:ea typeface="Calibri" panose="020F0502020204030204" pitchFamily="34" charset="0"/>
                <a:cs typeface="Times New Roman" panose="02020603050405020304" pitchFamily="18" charset="0"/>
              </a:rPr>
              <a:t>On cherche à obtenir des </a:t>
            </a:r>
            <a:r>
              <a:rPr lang="fr-FR" sz="2400" b="1" dirty="0">
                <a:solidFill>
                  <a:prstClr val="black"/>
                </a:solidFill>
                <a:ea typeface="Calibri" panose="020F0502020204030204" pitchFamily="34" charset="0"/>
                <a:cs typeface="Times New Roman" panose="02020603050405020304" pitchFamily="18" charset="0"/>
              </a:rPr>
              <a:t>mesures précises </a:t>
            </a:r>
            <a:r>
              <a:rPr lang="fr-FR" sz="2400" dirty="0">
                <a:solidFill>
                  <a:prstClr val="black"/>
                </a:solidFill>
                <a:ea typeface="Calibri" panose="020F0502020204030204" pitchFamily="34" charset="0"/>
                <a:cs typeface="Times New Roman" panose="02020603050405020304" pitchFamily="18" charset="0"/>
              </a:rPr>
              <a:t>et</a:t>
            </a:r>
            <a:r>
              <a:rPr lang="fr-FR" sz="2400" b="1" dirty="0">
                <a:solidFill>
                  <a:prstClr val="black"/>
                </a:solidFill>
                <a:ea typeface="Calibri" panose="020F0502020204030204" pitchFamily="34" charset="0"/>
                <a:cs typeface="Times New Roman" panose="02020603050405020304" pitchFamily="18" charset="0"/>
              </a:rPr>
              <a:t> non biaisées</a:t>
            </a:r>
            <a:endParaRPr lang="fr-FR" sz="2400" dirty="0">
              <a:solidFill>
                <a:prstClr val="black"/>
              </a:solidFill>
              <a:ea typeface="Calibri" panose="020F0502020204030204" pitchFamily="34" charset="0"/>
              <a:cs typeface="Times New Roman" panose="02020603050405020304" pitchFamily="18" charset="0"/>
            </a:endParaRP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85</a:t>
            </a:fld>
            <a:endParaRPr lang="fr-FR"/>
          </a:p>
        </p:txBody>
      </p:sp>
    </p:spTree>
    <p:extLst>
      <p:ext uri="{BB962C8B-B14F-4D97-AF65-F5344CB8AC3E}">
        <p14:creationId xmlns:p14="http://schemas.microsoft.com/office/powerpoint/2010/main" val="16563422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p:cNvSpPr txBox="1"/>
          <p:nvPr/>
        </p:nvSpPr>
        <p:spPr>
          <a:xfrm>
            <a:off x="304800" y="127000"/>
            <a:ext cx="3539067" cy="461665"/>
          </a:xfrm>
          <a:prstGeom prst="rect">
            <a:avLst/>
          </a:prstGeom>
          <a:noFill/>
        </p:spPr>
        <p:txBody>
          <a:bodyPr wrap="square" rtlCol="0">
            <a:spAutoFit/>
          </a:bodyPr>
          <a:lstStyle/>
          <a:p>
            <a:r>
              <a:rPr lang="fr-FR" sz="2400" cap="small" dirty="0">
                <a:solidFill>
                  <a:prstClr val="black"/>
                </a:solidFill>
              </a:rPr>
              <a:t>Deux grands types d’erreur</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 y="780256"/>
            <a:ext cx="3882252" cy="2586213"/>
          </a:xfrm>
          <a:prstGeom prst="rect">
            <a:avLst/>
          </a:prstGeom>
          <a:effectLst>
            <a:softEdge rad="63500"/>
          </a:effectLst>
        </p:spPr>
      </p:pic>
      <p:graphicFrame>
        <p:nvGraphicFramePr>
          <p:cNvPr id="15" name="Tableau 14"/>
          <p:cNvGraphicFramePr>
            <a:graphicFrameLocks noGrp="1"/>
          </p:cNvGraphicFramePr>
          <p:nvPr/>
        </p:nvGraphicFramePr>
        <p:xfrm>
          <a:off x="1722966" y="3066256"/>
          <a:ext cx="7086600" cy="3038475"/>
        </p:xfrm>
        <a:graphic>
          <a:graphicData uri="http://schemas.openxmlformats.org/drawingml/2006/table">
            <a:tbl>
              <a:tblPr firstRow="1" firstCol="1" bandRow="1"/>
              <a:tblGrid>
                <a:gridCol w="2297671">
                  <a:extLst>
                    <a:ext uri="{9D8B030D-6E8A-4147-A177-3AD203B41FA5}">
                      <a16:colId xmlns:a16="http://schemas.microsoft.com/office/drawing/2014/main" val="20000"/>
                    </a:ext>
                  </a:extLst>
                </a:gridCol>
                <a:gridCol w="2351621">
                  <a:extLst>
                    <a:ext uri="{9D8B030D-6E8A-4147-A177-3AD203B41FA5}">
                      <a16:colId xmlns:a16="http://schemas.microsoft.com/office/drawing/2014/main" val="20001"/>
                    </a:ext>
                  </a:extLst>
                </a:gridCol>
                <a:gridCol w="2437308">
                  <a:extLst>
                    <a:ext uri="{9D8B030D-6E8A-4147-A177-3AD203B41FA5}">
                      <a16:colId xmlns:a16="http://schemas.microsoft.com/office/drawing/2014/main" val="20002"/>
                    </a:ext>
                  </a:extLst>
                </a:gridCol>
              </a:tblGrid>
              <a:tr h="828675">
                <a:tc>
                  <a:txBody>
                    <a:bodyPr/>
                    <a:lstStyle/>
                    <a:p>
                      <a:pPr algn="l" fontAlgn="ctr"/>
                      <a:endParaRPr lang="fr-FR" sz="20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l" fontAlgn="ctr"/>
                      <a:r>
                        <a:rPr lang="fr-FR" sz="2000" b="1" i="0" u="none" strike="noStrike">
                          <a:solidFill>
                            <a:srgbClr val="000000"/>
                          </a:solidFill>
                          <a:effectLst/>
                          <a:latin typeface="Calibri" panose="020F0502020204030204" pitchFamily="34" charset="0"/>
                        </a:rPr>
                        <a:t>Loup absent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fr-FR" sz="2000" b="1" i="0" u="none" strike="noStrike">
                          <a:solidFill>
                            <a:srgbClr val="000000"/>
                          </a:solidFill>
                          <a:effectLst/>
                          <a:latin typeface="Calibri" panose="020F0502020204030204" pitchFamily="34" charset="0"/>
                        </a:rPr>
                        <a:t>Loup présent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6800">
                <a:tc>
                  <a:txBody>
                    <a:bodyPr/>
                    <a:lstStyle/>
                    <a:p>
                      <a:pPr algn="l" fontAlgn="ctr"/>
                      <a:r>
                        <a:rPr lang="fr-FR" sz="2000" b="1" i="0" u="none" strike="noStrike">
                          <a:solidFill>
                            <a:srgbClr val="000000"/>
                          </a:solidFill>
                          <a:effectLst/>
                          <a:latin typeface="Calibri" panose="020F0502020204030204" pitchFamily="34" charset="0"/>
                        </a:rPr>
                        <a:t>Loup non détecté</a:t>
                      </a:r>
                    </a:p>
                  </a:txBody>
                  <a:tcPr marL="9525" marR="9525" marT="9525" marB="0" anchor="ctr">
                    <a:lnL>
                      <a:noFill/>
                    </a:lnL>
                    <a:lnR>
                      <a:noFill/>
                    </a:lnR>
                    <a:lnT>
                      <a:noFill/>
                    </a:lnT>
                    <a:lnB>
                      <a:noFill/>
                    </a:lnB>
                  </a:tcPr>
                </a:tc>
                <a:tc>
                  <a:txBody>
                    <a:bodyPr/>
                    <a:lstStyle/>
                    <a:p>
                      <a:pPr algn="l" fontAlgn="ctr"/>
                      <a:r>
                        <a:rPr lang="fr-FR" sz="2000" b="0" i="0" u="none" strike="noStrike">
                          <a:solidFill>
                            <a:srgbClr val="305496"/>
                          </a:solidFill>
                          <a:effectLst/>
                          <a:latin typeface="Calibri" panose="020F0502020204030204" pitchFamily="34" charset="0"/>
                        </a:rPr>
                        <a:t>Pas d’erreur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fr-FR" sz="2000" b="0" i="0" u="none" strike="noStrike">
                          <a:solidFill>
                            <a:srgbClr val="FF0000"/>
                          </a:solidFill>
                          <a:effectLst/>
                          <a:latin typeface="Calibri" panose="020F0502020204030204" pitchFamily="34" charset="0"/>
                        </a:rPr>
                        <a:t>Erreur de type 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143000">
                <a:tc>
                  <a:txBody>
                    <a:bodyPr/>
                    <a:lstStyle/>
                    <a:p>
                      <a:pPr algn="l" fontAlgn="ctr"/>
                      <a:r>
                        <a:rPr lang="fr-FR" sz="2000" b="1" i="0" u="none" strike="noStrike" dirty="0">
                          <a:solidFill>
                            <a:srgbClr val="000000"/>
                          </a:solidFill>
                          <a:effectLst/>
                          <a:latin typeface="Calibri" panose="020F0502020204030204" pitchFamily="34" charset="0"/>
                        </a:rPr>
                        <a:t>Loup détecté</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fr-FR" sz="2000" b="0" i="0" u="none" strike="noStrike" dirty="0">
                          <a:solidFill>
                            <a:srgbClr val="FF0000"/>
                          </a:solidFill>
                          <a:effectLst/>
                          <a:latin typeface="Calibri" panose="020F0502020204030204" pitchFamily="34" charset="0"/>
                        </a:rPr>
                        <a:t>Erreur de type 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fr-FR" sz="2000" b="0" i="0" u="none" strike="noStrike" dirty="0">
                          <a:solidFill>
                            <a:srgbClr val="305496"/>
                          </a:solidFill>
                          <a:effectLst/>
                          <a:latin typeface="Calibri" panose="020F0502020204030204" pitchFamily="34" charset="0"/>
                        </a:rPr>
                        <a:t>Pas d’erreur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Espace réservé du numéro de diapositive 2"/>
          <p:cNvSpPr>
            <a:spLocks noGrp="1"/>
          </p:cNvSpPr>
          <p:nvPr>
            <p:ph type="sldNum" sz="quarter" idx="12"/>
          </p:nvPr>
        </p:nvSpPr>
        <p:spPr/>
        <p:txBody>
          <a:bodyPr/>
          <a:lstStyle/>
          <a:p>
            <a:fld id="{228B8149-0202-48DD-B0CD-6908EF5896EA}" type="slidenum">
              <a:rPr lang="fr-FR" smtClean="0"/>
              <a:t>86</a:t>
            </a:fld>
            <a:endParaRPr lang="fr-FR"/>
          </a:p>
        </p:txBody>
      </p:sp>
    </p:spTree>
    <p:extLst>
      <p:ext uri="{BB962C8B-B14F-4D97-AF65-F5344CB8AC3E}">
        <p14:creationId xmlns:p14="http://schemas.microsoft.com/office/powerpoint/2010/main" val="20745135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1166" y="780256"/>
            <a:ext cx="8767638" cy="5840677"/>
          </a:xfrm>
          <a:prstGeom prst="rect">
            <a:avLst/>
          </a:prstGeom>
          <a:effectLst>
            <a:softEdge rad="63500"/>
          </a:effectLst>
        </p:spPr>
      </p:pic>
      <p:sp>
        <p:nvSpPr>
          <p:cNvPr id="6" name="Rectangle 5"/>
          <p:cNvSpPr/>
          <p:nvPr/>
        </p:nvSpPr>
        <p:spPr>
          <a:xfrm>
            <a:off x="4411132" y="737039"/>
            <a:ext cx="4572000" cy="1070871"/>
          </a:xfrm>
          <a:prstGeom prst="rect">
            <a:avLst/>
          </a:prstGeom>
          <a:solidFill>
            <a:schemeClr val="bg1">
              <a:lumMod val="95000"/>
            </a:schemeClr>
          </a:solidFill>
        </p:spPr>
        <p:txBody>
          <a:bodyPr>
            <a:spAutoFit/>
          </a:bodyPr>
          <a:lstStyle/>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L’erreur de type 2 est le fait de ne pas détecter quelque chose qui existe</a:t>
            </a:r>
          </a:p>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 (« faux négatifs »)</a:t>
            </a:r>
            <a:endParaRPr lang="fr-FR" sz="1400" dirty="0">
              <a:solidFill>
                <a:prstClr val="black"/>
              </a:solidFill>
              <a:ea typeface="Calibri" panose="020F0502020204030204" pitchFamily="34" charset="0"/>
              <a:cs typeface="Times New Roman" panose="02020603050405020304" pitchFamily="18" charset="0"/>
            </a:endParaRPr>
          </a:p>
        </p:txBody>
      </p:sp>
      <p:sp>
        <p:nvSpPr>
          <p:cNvPr id="9" name="Rectangle 8"/>
          <p:cNvSpPr/>
          <p:nvPr/>
        </p:nvSpPr>
        <p:spPr>
          <a:xfrm>
            <a:off x="143933" y="737039"/>
            <a:ext cx="4013200" cy="1070871"/>
          </a:xfrm>
          <a:prstGeom prst="rect">
            <a:avLst/>
          </a:prstGeom>
          <a:solidFill>
            <a:schemeClr val="bg1">
              <a:lumMod val="95000"/>
            </a:schemeClr>
          </a:solidFill>
        </p:spPr>
        <p:txBody>
          <a:bodyPr wrap="square">
            <a:spAutoFit/>
          </a:bodyPr>
          <a:lstStyle/>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L’erreur de type 1 est le fait de détecter quelque chose qui n’existe pas </a:t>
            </a:r>
          </a:p>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 faux positifs »)</a:t>
            </a:r>
            <a:endParaRPr lang="fr-FR" sz="1400" dirty="0">
              <a:solidFill>
                <a:prstClr val="black"/>
              </a:solidFill>
              <a:ea typeface="Calibri" panose="020F0502020204030204" pitchFamily="34" charset="0"/>
              <a:cs typeface="Times New Roman" panose="02020603050405020304" pitchFamily="18" charset="0"/>
            </a:endParaRPr>
          </a:p>
        </p:txBody>
      </p:sp>
      <p:sp>
        <p:nvSpPr>
          <p:cNvPr id="10" name="Rectangle 9"/>
          <p:cNvSpPr/>
          <p:nvPr/>
        </p:nvSpPr>
        <p:spPr>
          <a:xfrm>
            <a:off x="143933" y="1909851"/>
            <a:ext cx="4013200" cy="4355423"/>
          </a:xfrm>
          <a:prstGeom prst="rect">
            <a:avLst/>
          </a:prstGeom>
        </p:spPr>
        <p:txBody>
          <a:bodyPr wrap="square">
            <a:spAutoFit/>
          </a:bodyPr>
          <a:lstStyle/>
          <a:p>
            <a:pPr>
              <a:lnSpc>
                <a:spcPct val="107000"/>
              </a:lnSpc>
              <a:spcAft>
                <a:spcPts val="800"/>
              </a:spcAft>
            </a:pPr>
            <a:r>
              <a:rPr lang="fr-FR" i="1" dirty="0">
                <a:solidFill>
                  <a:prstClr val="black"/>
                </a:solidFill>
                <a:ea typeface="Calibri" panose="020F0502020204030204" pitchFamily="34" charset="0"/>
                <a:cs typeface="Times New Roman" panose="02020603050405020304" pitchFamily="18" charset="0"/>
              </a:rPr>
              <a:t>Vous concluez à la présence du loup alors qu’il est absent </a:t>
            </a: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vos observateurs ont confondu un loup avec un chien errant ou un renard. </a:t>
            </a: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vos </a:t>
            </a:r>
            <a:r>
              <a:rPr lang="fr-FR" b="1" dirty="0">
                <a:solidFill>
                  <a:prstClr val="black"/>
                </a:solidFill>
                <a:ea typeface="Calibri" panose="020F0502020204030204" pitchFamily="34" charset="0"/>
                <a:cs typeface="Times New Roman" panose="02020603050405020304" pitchFamily="18" charset="0"/>
              </a:rPr>
              <a:t>instruments de mesures </a:t>
            </a:r>
            <a:r>
              <a:rPr lang="fr-FR" dirty="0">
                <a:solidFill>
                  <a:prstClr val="black"/>
                </a:solidFill>
                <a:ea typeface="Calibri" panose="020F0502020204030204" pitchFamily="34" charset="0"/>
                <a:cs typeface="Times New Roman" panose="02020603050405020304" pitchFamily="18" charset="0"/>
              </a:rPr>
              <a:t>sont trop sensibles ou sujets à des artefacts</a:t>
            </a: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vous avez à ce point </a:t>
            </a:r>
            <a:r>
              <a:rPr lang="fr-FR" b="1" dirty="0">
                <a:solidFill>
                  <a:prstClr val="black"/>
                </a:solidFill>
                <a:ea typeface="Calibri" panose="020F0502020204030204" pitchFamily="34" charset="0"/>
                <a:cs typeface="Times New Roman" panose="02020603050405020304" pitchFamily="18" charset="0"/>
              </a:rPr>
              <a:t>cherché à trouver un résultat </a:t>
            </a:r>
            <a:r>
              <a:rPr lang="fr-FR" dirty="0">
                <a:solidFill>
                  <a:prstClr val="black"/>
                </a:solidFill>
                <a:ea typeface="Calibri" panose="020F0502020204030204" pitchFamily="34" charset="0"/>
                <a:cs typeface="Times New Roman" panose="02020603050405020304" pitchFamily="18" charset="0"/>
              </a:rPr>
              <a:t>que vous avez fini par le trouver par hasard</a:t>
            </a: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a:t>
            </a:r>
            <a:r>
              <a:rPr lang="fr-FR" b="1" dirty="0">
                <a:solidFill>
                  <a:prstClr val="black"/>
                </a:solidFill>
                <a:ea typeface="Calibri" panose="020F0502020204030204" pitchFamily="34" charset="0"/>
                <a:cs typeface="Times New Roman" panose="02020603050405020304" pitchFamily="18" charset="0"/>
              </a:rPr>
              <a:t>votre échantillon est biaisé </a:t>
            </a:r>
            <a:r>
              <a:rPr lang="fr-FR" dirty="0">
                <a:solidFill>
                  <a:prstClr val="black"/>
                </a:solidFill>
                <a:ea typeface="Calibri" panose="020F0502020204030204" pitchFamily="34" charset="0"/>
                <a:cs typeface="Times New Roman" panose="02020603050405020304" pitchFamily="18" charset="0"/>
              </a:rPr>
              <a:t>vers la proportion des individus qui se conforment à votre hypothèse, même si cette proportion est minime. </a:t>
            </a:r>
          </a:p>
        </p:txBody>
      </p:sp>
      <p:sp>
        <p:nvSpPr>
          <p:cNvPr id="11" name="Rectangle 10"/>
          <p:cNvSpPr/>
          <p:nvPr/>
        </p:nvSpPr>
        <p:spPr>
          <a:xfrm>
            <a:off x="4886793" y="1909851"/>
            <a:ext cx="4096339" cy="4458015"/>
          </a:xfrm>
          <a:prstGeom prst="rect">
            <a:avLst/>
          </a:prstGeom>
        </p:spPr>
        <p:txBody>
          <a:bodyPr wrap="square">
            <a:spAutoFit/>
          </a:bodyPr>
          <a:lstStyle/>
          <a:p>
            <a:pPr>
              <a:lnSpc>
                <a:spcPct val="107000"/>
              </a:lnSpc>
              <a:spcAft>
                <a:spcPts val="800"/>
              </a:spcAft>
            </a:pPr>
            <a:r>
              <a:rPr lang="fr-FR" i="1" dirty="0">
                <a:solidFill>
                  <a:prstClr val="black"/>
                </a:solidFill>
                <a:ea typeface="Calibri" panose="020F0502020204030204" pitchFamily="34" charset="0"/>
                <a:cs typeface="Times New Roman" panose="02020603050405020304" pitchFamily="18" charset="0"/>
              </a:rPr>
              <a:t>Vous concluez à l’absence du loup alors qu’il est présent </a:t>
            </a: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vos observateurs n’ont pas eu de chance, ils n’ont pas passé assez de temps sur les sentiers ou ont manqué d’attention. </a:t>
            </a: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vous avez </a:t>
            </a:r>
            <a:r>
              <a:rPr lang="fr-FR" b="1" dirty="0">
                <a:solidFill>
                  <a:prstClr val="black"/>
                </a:solidFill>
                <a:ea typeface="Calibri" panose="020F0502020204030204" pitchFamily="34" charset="0"/>
                <a:cs typeface="Times New Roman" panose="02020603050405020304" pitchFamily="18" charset="0"/>
              </a:rPr>
              <a:t>trop peu de données</a:t>
            </a:r>
            <a:endParaRPr lang="fr-FR" dirty="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votre </a:t>
            </a:r>
            <a:r>
              <a:rPr lang="fr-FR" b="1" dirty="0">
                <a:solidFill>
                  <a:prstClr val="black"/>
                </a:solidFill>
                <a:ea typeface="Calibri" panose="020F0502020204030204" pitchFamily="34" charset="0"/>
                <a:cs typeface="Times New Roman" panose="02020603050405020304" pitchFamily="18" charset="0"/>
              </a:rPr>
              <a:t>matériel</a:t>
            </a:r>
            <a:r>
              <a:rPr lang="fr-FR" dirty="0">
                <a:solidFill>
                  <a:prstClr val="black"/>
                </a:solidFill>
                <a:ea typeface="Calibri" panose="020F0502020204030204" pitchFamily="34" charset="0"/>
                <a:cs typeface="Times New Roman" panose="02020603050405020304" pitchFamily="18" charset="0"/>
              </a:rPr>
              <a:t> est déficient</a:t>
            </a:r>
          </a:p>
          <a:p>
            <a:pPr>
              <a:lnSpc>
                <a:spcPct val="107000"/>
              </a:lnSpc>
              <a:spcAft>
                <a:spcPts val="800"/>
              </a:spcAft>
            </a:pPr>
            <a:r>
              <a:rPr lang="fr-FR" b="1" dirty="0">
                <a:solidFill>
                  <a:prstClr val="black"/>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vos</a:t>
            </a:r>
            <a:r>
              <a:rPr lang="fr-FR" b="1" dirty="0">
                <a:solidFill>
                  <a:prstClr val="black"/>
                </a:solidFill>
                <a:ea typeface="Calibri" panose="020F0502020204030204" pitchFamily="34" charset="0"/>
                <a:cs typeface="Times New Roman" panose="02020603050405020304" pitchFamily="18" charset="0"/>
              </a:rPr>
              <a:t> critères de décision </a:t>
            </a:r>
            <a:r>
              <a:rPr lang="fr-FR" dirty="0">
                <a:solidFill>
                  <a:prstClr val="black"/>
                </a:solidFill>
                <a:ea typeface="Calibri" panose="020F0502020204030204" pitchFamily="34" charset="0"/>
                <a:cs typeface="Times New Roman" panose="02020603050405020304" pitchFamily="18" charset="0"/>
              </a:rPr>
              <a:t>sont trop restrictifs</a:t>
            </a:r>
          </a:p>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a:t>
            </a:r>
            <a:r>
              <a:rPr lang="fr-FR" b="1" dirty="0">
                <a:solidFill>
                  <a:prstClr val="black"/>
                </a:solidFill>
                <a:ea typeface="Calibri" panose="020F0502020204030204" pitchFamily="34" charset="0"/>
                <a:cs typeface="Times New Roman" panose="02020603050405020304" pitchFamily="18" charset="0"/>
              </a:rPr>
              <a:t>votre échantillon est biaisé </a:t>
            </a:r>
            <a:r>
              <a:rPr lang="fr-FR" dirty="0">
                <a:solidFill>
                  <a:prstClr val="black"/>
                </a:solidFill>
                <a:ea typeface="Calibri" panose="020F0502020204030204" pitchFamily="34" charset="0"/>
                <a:cs typeface="Times New Roman" panose="02020603050405020304" pitchFamily="18" charset="0"/>
              </a:rPr>
              <a:t>vers la proportion des individus qui ne se conforment pas à votre hypothèse. </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87</a:t>
            </a:fld>
            <a:endParaRPr lang="fr-FR"/>
          </a:p>
        </p:txBody>
      </p:sp>
      <p:sp>
        <p:nvSpPr>
          <p:cNvPr id="3" name="ZoneTexte 2">
            <a:extLst>
              <a:ext uri="{FF2B5EF4-FFF2-40B4-BE49-F238E27FC236}">
                <a16:creationId xmlns:a16="http://schemas.microsoft.com/office/drawing/2014/main" id="{452D48CD-160C-C225-8846-A4046B676134}"/>
              </a:ext>
            </a:extLst>
          </p:cNvPr>
          <p:cNvSpPr txBox="1"/>
          <p:nvPr/>
        </p:nvSpPr>
        <p:spPr>
          <a:xfrm>
            <a:off x="304800" y="127000"/>
            <a:ext cx="3539067" cy="461665"/>
          </a:xfrm>
          <a:prstGeom prst="rect">
            <a:avLst/>
          </a:prstGeom>
          <a:noFill/>
        </p:spPr>
        <p:txBody>
          <a:bodyPr wrap="square" rtlCol="0">
            <a:spAutoFit/>
          </a:bodyPr>
          <a:lstStyle/>
          <a:p>
            <a:r>
              <a:rPr lang="fr-FR" sz="2400" cap="small" dirty="0">
                <a:solidFill>
                  <a:prstClr val="black"/>
                </a:solidFill>
              </a:rPr>
              <a:t>Deux grands types d’erreur</a:t>
            </a:r>
          </a:p>
        </p:txBody>
      </p:sp>
    </p:spTree>
    <p:extLst>
      <p:ext uri="{BB962C8B-B14F-4D97-AF65-F5344CB8AC3E}">
        <p14:creationId xmlns:p14="http://schemas.microsoft.com/office/powerpoint/2010/main" val="4024354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41870" y="1079327"/>
            <a:ext cx="4572000" cy="646331"/>
          </a:xfrm>
          <a:prstGeom prst="rect">
            <a:avLst/>
          </a:prstGeom>
        </p:spPr>
        <p:txBody>
          <a:bodyPr>
            <a:spAutoFit/>
          </a:bodyPr>
          <a:lstStyle/>
          <a:p>
            <a:r>
              <a:rPr lang="fr-FR" sz="3600" u="sng" dirty="0">
                <a:solidFill>
                  <a:prstClr val="black"/>
                </a:solidFill>
                <a:latin typeface="Calibri Light" panose="020F0302020204030204"/>
              </a:rPr>
              <a:t>Décrire des données</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88</a:t>
            </a:fld>
            <a:endParaRPr lang="fr-FR"/>
          </a:p>
        </p:txBody>
      </p:sp>
    </p:spTree>
    <p:extLst>
      <p:ext uri="{BB962C8B-B14F-4D97-AF65-F5344CB8AC3E}">
        <p14:creationId xmlns:p14="http://schemas.microsoft.com/office/powerpoint/2010/main" val="41789614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209800" y="2688538"/>
            <a:ext cx="4572000" cy="1409553"/>
          </a:xfrm>
          <a:prstGeom prst="rect">
            <a:avLst/>
          </a:prstGeom>
        </p:spPr>
        <p:txBody>
          <a:bodyPr>
            <a:spAutoFit/>
          </a:bodyPr>
          <a:lstStyle/>
          <a:p>
            <a:pPr>
              <a:lnSpc>
                <a:spcPct val="107000"/>
              </a:lnSpc>
              <a:spcAft>
                <a:spcPts val="800"/>
              </a:spcAft>
            </a:pPr>
            <a:r>
              <a:rPr lang="fr-FR" sz="2400" b="1" dirty="0">
                <a:ea typeface="Calibri" panose="020F0502020204030204" pitchFamily="34" charset="0"/>
                <a:cs typeface="Times New Roman" panose="02020603050405020304" pitchFamily="18" charset="0"/>
              </a:rPr>
              <a:t>Une donnée est une </a:t>
            </a:r>
            <a:r>
              <a:rPr lang="fr-FR" sz="2800" b="1" u="sng" dirty="0">
                <a:ea typeface="Calibri" panose="020F0502020204030204" pitchFamily="34" charset="0"/>
                <a:cs typeface="Times New Roman" panose="02020603050405020304" pitchFamily="18" charset="0"/>
              </a:rPr>
              <a:t>description élémentaire</a:t>
            </a:r>
            <a:r>
              <a:rPr lang="fr-FR" sz="2400" b="1" dirty="0">
                <a:ea typeface="Calibri" panose="020F0502020204030204" pitchFamily="34" charset="0"/>
                <a:cs typeface="Times New Roman" panose="02020603050405020304" pitchFamily="18" charset="0"/>
              </a:rPr>
              <a:t> de la nature : une observation ou une mesure. </a:t>
            </a:r>
            <a:endParaRPr lang="fr-FR" dirty="0">
              <a:ea typeface="Calibri" panose="020F0502020204030204" pitchFamily="34" charset="0"/>
              <a:cs typeface="Times New Roman" panose="02020603050405020304" pitchFamily="18" charset="0"/>
            </a:endParaRP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89</a:t>
            </a:fld>
            <a:endParaRPr lang="fr-FR"/>
          </a:p>
        </p:txBody>
      </p:sp>
    </p:spTree>
    <p:extLst>
      <p:ext uri="{BB962C8B-B14F-4D97-AF65-F5344CB8AC3E}">
        <p14:creationId xmlns:p14="http://schemas.microsoft.com/office/powerpoint/2010/main" val="559642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1">
            <a:extLst>
              <a:ext uri="{FF2B5EF4-FFF2-40B4-BE49-F238E27FC236}">
                <a16:creationId xmlns:a16="http://schemas.microsoft.com/office/drawing/2014/main" id="{879E805E-10A3-C6FB-DBBC-A3BB054AC7E7}"/>
              </a:ext>
            </a:extLst>
          </p:cNvPr>
          <p:cNvCxnSpPr>
            <a:cxnSpLocks/>
          </p:cNvCxnSpPr>
          <p:nvPr/>
        </p:nvCxnSpPr>
        <p:spPr>
          <a:xfrm>
            <a:off x="4561993" y="1264775"/>
            <a:ext cx="0" cy="2117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09EFB470-C6E2-AF1A-109D-4F021164E021}"/>
              </a:ext>
            </a:extLst>
          </p:cNvPr>
          <p:cNvSpPr>
            <a:spLocks noGrp="1"/>
          </p:cNvSpPr>
          <p:nvPr>
            <p:ph type="sldNum" sz="quarter" idx="12"/>
          </p:nvPr>
        </p:nvSpPr>
        <p:spPr/>
        <p:txBody>
          <a:bodyPr/>
          <a:lstStyle/>
          <a:p>
            <a:fld id="{228B8149-0202-48DD-B0CD-6908EF5896EA}" type="slidenum">
              <a:rPr lang="fr-FR" smtClean="0"/>
              <a:t>9</a:t>
            </a:fld>
            <a:endParaRPr lang="fr-FR"/>
          </a:p>
        </p:txBody>
      </p:sp>
      <p:sp>
        <p:nvSpPr>
          <p:cNvPr id="5" name="Rectangle 4">
            <a:extLst>
              <a:ext uri="{FF2B5EF4-FFF2-40B4-BE49-F238E27FC236}">
                <a16:creationId xmlns:a16="http://schemas.microsoft.com/office/drawing/2014/main" id="{1FD997EB-CADF-3F58-3D61-775F0B13154E}"/>
              </a:ext>
            </a:extLst>
          </p:cNvPr>
          <p:cNvSpPr/>
          <p:nvPr/>
        </p:nvSpPr>
        <p:spPr>
          <a:xfrm>
            <a:off x="1899755" y="587510"/>
            <a:ext cx="5181600" cy="461665"/>
          </a:xfrm>
          <a:prstGeom prst="rect">
            <a:avLst/>
          </a:prstGeom>
        </p:spPr>
        <p:txBody>
          <a:bodyPr wrap="square">
            <a:spAutoFit/>
          </a:bodyPr>
          <a:lstStyle/>
          <a:p>
            <a:pPr algn="just"/>
            <a:r>
              <a:rPr lang="fr-FR" sz="2400" b="1" dirty="0">
                <a:latin typeface="+mj-lt"/>
                <a:ea typeface="Microsoft Himalaya" panose="01010100010101010101" pitchFamily="2" charset="0"/>
                <a:cs typeface="Microsoft Himalaya" panose="01010100010101010101" pitchFamily="2" charset="0"/>
              </a:rPr>
              <a:t>«communauté de la donnée écologique »</a:t>
            </a:r>
            <a:endParaRPr lang="fr-FR" sz="2400" dirty="0">
              <a:latin typeface="+mj-lt"/>
              <a:ea typeface="Microsoft Himalaya" panose="01010100010101010101" pitchFamily="2" charset="0"/>
              <a:cs typeface="Microsoft Himalaya" panose="01010100010101010101" pitchFamily="2" charset="0"/>
            </a:endParaRPr>
          </a:p>
        </p:txBody>
      </p:sp>
      <p:sp>
        <p:nvSpPr>
          <p:cNvPr id="6" name="Ellipse 5">
            <a:extLst>
              <a:ext uri="{FF2B5EF4-FFF2-40B4-BE49-F238E27FC236}">
                <a16:creationId xmlns:a16="http://schemas.microsoft.com/office/drawing/2014/main" id="{A8F2BD14-664A-4A96-CB48-61367FF097D0}"/>
              </a:ext>
            </a:extLst>
          </p:cNvPr>
          <p:cNvSpPr/>
          <p:nvPr/>
        </p:nvSpPr>
        <p:spPr>
          <a:xfrm>
            <a:off x="1694968" y="381121"/>
            <a:ext cx="5591175" cy="88558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ABB5AF38-7536-B338-54EE-6AA7310069D6}"/>
              </a:ext>
            </a:extLst>
          </p:cNvPr>
          <p:cNvSpPr txBox="1"/>
          <p:nvPr/>
        </p:nvSpPr>
        <p:spPr>
          <a:xfrm>
            <a:off x="2409343" y="1468660"/>
            <a:ext cx="4248150" cy="369332"/>
          </a:xfrm>
          <a:prstGeom prst="rect">
            <a:avLst/>
          </a:prstGeom>
          <a:solidFill>
            <a:srgbClr val="FFFFFF">
              <a:alpha val="89804"/>
            </a:srgbClr>
          </a:solidFill>
        </p:spPr>
        <p:txBody>
          <a:bodyPr wrap="square" rtlCol="0">
            <a:spAutoFit/>
          </a:bodyPr>
          <a:lstStyle/>
          <a:p>
            <a:pPr algn="ctr"/>
            <a:r>
              <a:rPr lang="fr-FR" dirty="0"/>
              <a:t>se comprendre</a:t>
            </a:r>
          </a:p>
        </p:txBody>
      </p:sp>
      <p:sp>
        <p:nvSpPr>
          <p:cNvPr id="8" name="ZoneTexte 7">
            <a:extLst>
              <a:ext uri="{FF2B5EF4-FFF2-40B4-BE49-F238E27FC236}">
                <a16:creationId xmlns:a16="http://schemas.microsoft.com/office/drawing/2014/main" id="{20A7B0C1-D167-0B18-E0F7-C148AB1835D2}"/>
              </a:ext>
            </a:extLst>
          </p:cNvPr>
          <p:cNvSpPr txBox="1"/>
          <p:nvPr/>
        </p:nvSpPr>
        <p:spPr>
          <a:xfrm>
            <a:off x="2409343" y="1954435"/>
            <a:ext cx="4248150" cy="369332"/>
          </a:xfrm>
          <a:prstGeom prst="rect">
            <a:avLst/>
          </a:prstGeom>
          <a:solidFill>
            <a:srgbClr val="FFFFFF">
              <a:alpha val="89804"/>
            </a:srgbClr>
          </a:solidFill>
        </p:spPr>
        <p:txBody>
          <a:bodyPr wrap="square" rtlCol="0">
            <a:spAutoFit/>
          </a:bodyPr>
          <a:lstStyle/>
          <a:p>
            <a:pPr algn="ctr"/>
            <a:r>
              <a:rPr lang="fr-FR" dirty="0"/>
              <a:t>faire converger les objectifs</a:t>
            </a:r>
          </a:p>
        </p:txBody>
      </p:sp>
      <p:sp>
        <p:nvSpPr>
          <p:cNvPr id="9" name="ZoneTexte 8">
            <a:extLst>
              <a:ext uri="{FF2B5EF4-FFF2-40B4-BE49-F238E27FC236}">
                <a16:creationId xmlns:a16="http://schemas.microsoft.com/office/drawing/2014/main" id="{156FC614-1357-698D-D0FA-CE219C7DD9DE}"/>
              </a:ext>
            </a:extLst>
          </p:cNvPr>
          <p:cNvSpPr txBox="1"/>
          <p:nvPr/>
        </p:nvSpPr>
        <p:spPr>
          <a:xfrm>
            <a:off x="2409343" y="2461919"/>
            <a:ext cx="4248150" cy="369332"/>
          </a:xfrm>
          <a:prstGeom prst="rect">
            <a:avLst/>
          </a:prstGeom>
          <a:solidFill>
            <a:srgbClr val="FFFFFF">
              <a:alpha val="89804"/>
            </a:srgbClr>
          </a:solidFill>
        </p:spPr>
        <p:txBody>
          <a:bodyPr wrap="square" rtlCol="0">
            <a:spAutoFit/>
          </a:bodyPr>
          <a:lstStyle/>
          <a:p>
            <a:pPr algn="ctr"/>
            <a:r>
              <a:rPr lang="fr-FR" dirty="0"/>
              <a:t>valoriser les résultats</a:t>
            </a:r>
          </a:p>
        </p:txBody>
      </p:sp>
      <p:sp>
        <p:nvSpPr>
          <p:cNvPr id="10" name="ZoneTexte 9">
            <a:extLst>
              <a:ext uri="{FF2B5EF4-FFF2-40B4-BE49-F238E27FC236}">
                <a16:creationId xmlns:a16="http://schemas.microsoft.com/office/drawing/2014/main" id="{E5CFD588-0A8E-A316-FC12-C4AD751C8D77}"/>
              </a:ext>
            </a:extLst>
          </p:cNvPr>
          <p:cNvSpPr txBox="1"/>
          <p:nvPr/>
        </p:nvSpPr>
        <p:spPr>
          <a:xfrm>
            <a:off x="2409343" y="2935252"/>
            <a:ext cx="4248150" cy="369332"/>
          </a:xfrm>
          <a:prstGeom prst="rect">
            <a:avLst/>
          </a:prstGeom>
          <a:solidFill>
            <a:srgbClr val="FFFFFF">
              <a:alpha val="89804"/>
            </a:srgbClr>
          </a:solidFill>
        </p:spPr>
        <p:txBody>
          <a:bodyPr wrap="square" rtlCol="0">
            <a:spAutoFit/>
          </a:bodyPr>
          <a:lstStyle/>
          <a:p>
            <a:pPr algn="ctr"/>
            <a:r>
              <a:rPr lang="fr-FR" dirty="0"/>
              <a:t>faire évoluer les intérêts/pratiques</a:t>
            </a:r>
          </a:p>
        </p:txBody>
      </p:sp>
      <p:pic>
        <p:nvPicPr>
          <p:cNvPr id="13" name="Image 12">
            <a:extLst>
              <a:ext uri="{FF2B5EF4-FFF2-40B4-BE49-F238E27FC236}">
                <a16:creationId xmlns:a16="http://schemas.microsoft.com/office/drawing/2014/main" id="{2BAD088C-8055-46E5-D82B-5447A8649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592" y="5712008"/>
            <a:ext cx="903057" cy="809959"/>
          </a:xfrm>
          <a:prstGeom prst="rect">
            <a:avLst/>
          </a:prstGeom>
        </p:spPr>
      </p:pic>
      <p:pic>
        <p:nvPicPr>
          <p:cNvPr id="15" name="Image 14">
            <a:extLst>
              <a:ext uri="{FF2B5EF4-FFF2-40B4-BE49-F238E27FC236}">
                <a16:creationId xmlns:a16="http://schemas.microsoft.com/office/drawing/2014/main" id="{9167C3D5-6F78-A900-B4DA-B7E4BE0B07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193488" y="4875951"/>
            <a:ext cx="793161" cy="755392"/>
          </a:xfrm>
          <a:prstGeom prst="rect">
            <a:avLst/>
          </a:prstGeom>
        </p:spPr>
      </p:pic>
      <p:pic>
        <p:nvPicPr>
          <p:cNvPr id="17" name="Image 16">
            <a:extLst>
              <a:ext uri="{FF2B5EF4-FFF2-40B4-BE49-F238E27FC236}">
                <a16:creationId xmlns:a16="http://schemas.microsoft.com/office/drawing/2014/main" id="{CD64EC67-3A3F-4C49-C21D-BF5D293FA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755" y="5361754"/>
            <a:ext cx="2600325" cy="985850"/>
          </a:xfrm>
          <a:prstGeom prst="rect">
            <a:avLst/>
          </a:prstGeom>
        </p:spPr>
      </p:pic>
      <p:pic>
        <p:nvPicPr>
          <p:cNvPr id="18" name="Image 17">
            <a:extLst>
              <a:ext uri="{FF2B5EF4-FFF2-40B4-BE49-F238E27FC236}">
                <a16:creationId xmlns:a16="http://schemas.microsoft.com/office/drawing/2014/main" id="{FF24E48D-F411-922F-A0C9-E30928AB3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219" y="4493199"/>
            <a:ext cx="1600200" cy="731716"/>
          </a:xfrm>
          <a:prstGeom prst="rect">
            <a:avLst/>
          </a:prstGeom>
        </p:spPr>
      </p:pic>
      <p:pic>
        <p:nvPicPr>
          <p:cNvPr id="20" name="Image 19">
            <a:extLst>
              <a:ext uri="{FF2B5EF4-FFF2-40B4-BE49-F238E27FC236}">
                <a16:creationId xmlns:a16="http://schemas.microsoft.com/office/drawing/2014/main" id="{848EB4F9-6672-ACD3-EECC-C391859826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8893" y="4504511"/>
            <a:ext cx="2247900" cy="564565"/>
          </a:xfrm>
          <a:prstGeom prst="rect">
            <a:avLst/>
          </a:prstGeom>
        </p:spPr>
      </p:pic>
      <p:pic>
        <p:nvPicPr>
          <p:cNvPr id="24" name="Image 23">
            <a:extLst>
              <a:ext uri="{FF2B5EF4-FFF2-40B4-BE49-F238E27FC236}">
                <a16:creationId xmlns:a16="http://schemas.microsoft.com/office/drawing/2014/main" id="{D8BF6A1D-F3AE-A1BE-2789-1A149AC2A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8893" y="5277254"/>
            <a:ext cx="2238375" cy="871151"/>
          </a:xfrm>
          <a:prstGeom prst="rect">
            <a:avLst/>
          </a:prstGeom>
        </p:spPr>
      </p:pic>
      <p:cxnSp>
        <p:nvCxnSpPr>
          <p:cNvPr id="26" name="Connecteur droit avec flèche 25">
            <a:extLst>
              <a:ext uri="{FF2B5EF4-FFF2-40B4-BE49-F238E27FC236}">
                <a16:creationId xmlns:a16="http://schemas.microsoft.com/office/drawing/2014/main" id="{3E39619F-5B54-4F77-76A6-2330DB52FF7B}"/>
              </a:ext>
            </a:extLst>
          </p:cNvPr>
          <p:cNvCxnSpPr/>
          <p:nvPr/>
        </p:nvCxnSpPr>
        <p:spPr>
          <a:xfrm flipH="1">
            <a:off x="2552219" y="3409359"/>
            <a:ext cx="2009774" cy="945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9B0B5239-83B1-6956-B755-DB27B7568DE4}"/>
              </a:ext>
            </a:extLst>
          </p:cNvPr>
          <p:cNvCxnSpPr>
            <a:cxnSpLocks/>
          </p:cNvCxnSpPr>
          <p:nvPr/>
        </p:nvCxnSpPr>
        <p:spPr>
          <a:xfrm>
            <a:off x="4561993" y="3409359"/>
            <a:ext cx="0" cy="1335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9FE4A9CF-E014-1E23-9DD1-AA1D510F96B9}"/>
              </a:ext>
            </a:extLst>
          </p:cNvPr>
          <p:cNvCxnSpPr>
            <a:cxnSpLocks/>
          </p:cNvCxnSpPr>
          <p:nvPr/>
        </p:nvCxnSpPr>
        <p:spPr>
          <a:xfrm>
            <a:off x="4561993" y="3409359"/>
            <a:ext cx="2228850" cy="945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C08E36C8-C20C-94B1-0C29-8D9610C7654B}"/>
              </a:ext>
            </a:extLst>
          </p:cNvPr>
          <p:cNvSpPr txBox="1"/>
          <p:nvPr/>
        </p:nvSpPr>
        <p:spPr>
          <a:xfrm>
            <a:off x="1204432" y="4135179"/>
            <a:ext cx="2009774" cy="369332"/>
          </a:xfrm>
          <a:prstGeom prst="rect">
            <a:avLst/>
          </a:prstGeom>
          <a:solidFill>
            <a:srgbClr val="FFFFFF">
              <a:alpha val="89804"/>
            </a:srgbClr>
          </a:solidFill>
        </p:spPr>
        <p:txBody>
          <a:bodyPr wrap="square" rtlCol="0">
            <a:spAutoFit/>
          </a:bodyPr>
          <a:lstStyle/>
          <a:p>
            <a:pPr algn="ctr"/>
            <a:r>
              <a:rPr lang="fr-FR" b="1" dirty="0"/>
              <a:t>Des outils</a:t>
            </a:r>
          </a:p>
        </p:txBody>
      </p:sp>
      <p:sp>
        <p:nvSpPr>
          <p:cNvPr id="34" name="ZoneTexte 33">
            <a:extLst>
              <a:ext uri="{FF2B5EF4-FFF2-40B4-BE49-F238E27FC236}">
                <a16:creationId xmlns:a16="http://schemas.microsoft.com/office/drawing/2014/main" id="{D9214BBD-62FF-8113-9D54-72B614F83DC2}"/>
              </a:ext>
            </a:extLst>
          </p:cNvPr>
          <p:cNvSpPr txBox="1"/>
          <p:nvPr/>
        </p:nvSpPr>
        <p:spPr>
          <a:xfrm>
            <a:off x="3635689" y="4459022"/>
            <a:ext cx="2009774" cy="369332"/>
          </a:xfrm>
          <a:prstGeom prst="rect">
            <a:avLst/>
          </a:prstGeom>
          <a:solidFill>
            <a:srgbClr val="FFFFFF">
              <a:alpha val="89804"/>
            </a:srgbClr>
          </a:solidFill>
        </p:spPr>
        <p:txBody>
          <a:bodyPr wrap="square" rtlCol="0">
            <a:spAutoFit/>
          </a:bodyPr>
          <a:lstStyle/>
          <a:p>
            <a:pPr algn="ctr"/>
            <a:r>
              <a:rPr lang="fr-FR" b="1" dirty="0"/>
              <a:t>Des réseaux</a:t>
            </a:r>
          </a:p>
        </p:txBody>
      </p:sp>
      <p:sp>
        <p:nvSpPr>
          <p:cNvPr id="35" name="ZoneTexte 34">
            <a:extLst>
              <a:ext uri="{FF2B5EF4-FFF2-40B4-BE49-F238E27FC236}">
                <a16:creationId xmlns:a16="http://schemas.microsoft.com/office/drawing/2014/main" id="{DB8763AD-C375-5FB3-1E9C-0651E5EE0B3E}"/>
              </a:ext>
            </a:extLst>
          </p:cNvPr>
          <p:cNvSpPr txBox="1"/>
          <p:nvPr/>
        </p:nvSpPr>
        <p:spPr>
          <a:xfrm>
            <a:off x="6514617" y="4170069"/>
            <a:ext cx="2009774" cy="369332"/>
          </a:xfrm>
          <a:prstGeom prst="rect">
            <a:avLst/>
          </a:prstGeom>
          <a:solidFill>
            <a:srgbClr val="FFFFFF">
              <a:alpha val="89804"/>
            </a:srgbClr>
          </a:solidFill>
        </p:spPr>
        <p:txBody>
          <a:bodyPr wrap="square" rtlCol="0">
            <a:spAutoFit/>
          </a:bodyPr>
          <a:lstStyle/>
          <a:p>
            <a:pPr algn="ctr"/>
            <a:r>
              <a:rPr lang="fr-FR" b="1" dirty="0"/>
              <a:t>Des supports</a:t>
            </a:r>
          </a:p>
        </p:txBody>
      </p:sp>
    </p:spTree>
    <p:extLst>
      <p:ext uri="{BB962C8B-B14F-4D97-AF65-F5344CB8AC3E}">
        <p14:creationId xmlns:p14="http://schemas.microsoft.com/office/powerpoint/2010/main" val="21750021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92629" y="218504"/>
            <a:ext cx="6892834" cy="923330"/>
          </a:xfrm>
          <a:prstGeom prst="rect">
            <a:avLst/>
          </a:prstGeom>
        </p:spPr>
        <p:txBody>
          <a:bodyPr wrap="square">
            <a:spAutoFit/>
          </a:bodyPr>
          <a:lstStyle/>
          <a:p>
            <a:pPr eaLnBrk="0" fontAlgn="base" hangingPunct="0">
              <a:spcBef>
                <a:spcPct val="0"/>
              </a:spcBef>
              <a:spcAft>
                <a:spcPct val="0"/>
              </a:spcAft>
            </a:pPr>
            <a:r>
              <a:rPr lang="fr-FR" altLang="fr-FR" dirty="0">
                <a:solidFill>
                  <a:prstClr val="black"/>
                </a:solidFill>
                <a:ea typeface="Calibri" panose="020F0502020204030204" pitchFamily="34" charset="0"/>
                <a:cs typeface="Times New Roman" panose="02020603050405020304" pitchFamily="18" charset="0"/>
              </a:rPr>
              <a:t>Prenons par exemple une séquence d’ADN à la sortie d’un séquenceur : elle ressemble à ceci :</a:t>
            </a:r>
            <a:endParaRPr lang="fr-FR" altLang="fr-FR" sz="800" dirty="0">
              <a:solidFill>
                <a:prstClr val="black"/>
              </a:solidFill>
            </a:endParaRPr>
          </a:p>
          <a:p>
            <a:pPr eaLnBrk="0" fontAlgn="base" hangingPunct="0">
              <a:spcBef>
                <a:spcPct val="0"/>
              </a:spcBef>
              <a:spcAft>
                <a:spcPct val="0"/>
              </a:spcAft>
            </a:pPr>
            <a:r>
              <a:rPr lang="fr-FR" altLang="fr-FR" dirty="0">
                <a:solidFill>
                  <a:prstClr val="black"/>
                </a:solidFill>
                <a:ea typeface="Calibri" panose="020F0502020204030204" pitchFamily="34" charset="0"/>
                <a:cs typeface="Times New Roman" panose="02020603050405020304" pitchFamily="18" charset="0"/>
              </a:rPr>
              <a:t>ATTGCTTCA… </a:t>
            </a:r>
          </a:p>
        </p:txBody>
      </p:sp>
      <p:sp>
        <p:nvSpPr>
          <p:cNvPr id="9" name="Rectangle 8"/>
          <p:cNvSpPr/>
          <p:nvPr/>
        </p:nvSpPr>
        <p:spPr>
          <a:xfrm>
            <a:off x="971005" y="1532602"/>
            <a:ext cx="6814458" cy="718017"/>
          </a:xfrm>
          <a:prstGeom prst="rect">
            <a:avLst/>
          </a:prstGeom>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A ce stade, cette séquence n’est pas très parlante : elle n’est que le résultat brut d’une sortie de séquenceur. C’est une </a:t>
            </a:r>
            <a:r>
              <a:rPr lang="fr-FR" sz="2000" b="1" u="sng" dirty="0">
                <a:solidFill>
                  <a:prstClr val="black"/>
                </a:solidFill>
                <a:ea typeface="Calibri" panose="020F0502020204030204" pitchFamily="34" charset="0"/>
                <a:cs typeface="Times New Roman" panose="02020603050405020304" pitchFamily="18" charset="0"/>
              </a:rPr>
              <a:t>mesure</a:t>
            </a:r>
            <a:r>
              <a:rPr lang="fr-FR" dirty="0">
                <a:solidFill>
                  <a:prstClr val="black"/>
                </a:solidFill>
                <a:ea typeface="Calibri" panose="020F0502020204030204" pitchFamily="34" charset="0"/>
                <a:cs typeface="Times New Roman" panose="02020603050405020304" pitchFamily="18" charset="0"/>
              </a:rPr>
              <a:t>.</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90</a:t>
            </a:fld>
            <a:endParaRPr lang="fr-FR"/>
          </a:p>
        </p:txBody>
      </p:sp>
    </p:spTree>
    <p:extLst>
      <p:ext uri="{BB962C8B-B14F-4D97-AF65-F5344CB8AC3E}">
        <p14:creationId xmlns:p14="http://schemas.microsoft.com/office/powerpoint/2010/main" val="3213084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2361" y="571781"/>
            <a:ext cx="8090505" cy="1640064"/>
          </a:xfrm>
          <a:prstGeom prst="rect">
            <a:avLst/>
          </a:prstGeom>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Nous allons insérer cette séquence dans un tableau qui recense </a:t>
            </a:r>
            <a:r>
              <a:rPr lang="fr-FR" sz="2000" b="1" u="sng" dirty="0">
                <a:solidFill>
                  <a:prstClr val="black"/>
                </a:solidFill>
                <a:ea typeface="Calibri" panose="020F0502020204030204" pitchFamily="34" charset="0"/>
                <a:cs typeface="Times New Roman" panose="02020603050405020304" pitchFamily="18" charset="0"/>
              </a:rPr>
              <a:t>des éléments sur ses conditions d’acquisition </a:t>
            </a:r>
            <a:r>
              <a:rPr lang="fr-FR" dirty="0">
                <a:solidFill>
                  <a:prstClr val="black"/>
                </a:solidFill>
                <a:ea typeface="Calibri" panose="020F0502020204030204" pitchFamily="34" charset="0"/>
                <a:cs typeface="Times New Roman" panose="02020603050405020304" pitchFamily="18" charset="0"/>
              </a:rPr>
              <a:t>: d’où elle provient, à quelle date, comment elle a été extraite, par qui, etc… Il s’agit d’autres données dont la raison d’être est de nous donner des éléments de contexte sur la séquence : nous les appellerons des </a:t>
            </a:r>
            <a:r>
              <a:rPr lang="fr-FR" b="1" dirty="0">
                <a:solidFill>
                  <a:prstClr val="black"/>
                </a:solidFill>
                <a:ea typeface="Calibri" panose="020F0502020204030204" pitchFamily="34" charset="0"/>
                <a:cs typeface="Times New Roman" panose="02020603050405020304" pitchFamily="18" charset="0"/>
              </a:rPr>
              <a:t>métadonnées</a:t>
            </a:r>
            <a:r>
              <a:rPr lang="fr-FR" dirty="0">
                <a:solidFill>
                  <a:prstClr val="black"/>
                </a:solidFill>
                <a:ea typeface="Calibri" panose="020F0502020204030204" pitchFamily="34" charset="0"/>
                <a:cs typeface="Times New Roman" panose="02020603050405020304" pitchFamily="18" charset="0"/>
              </a:rPr>
              <a:t> :</a:t>
            </a:r>
          </a:p>
        </p:txBody>
      </p:sp>
      <p:graphicFrame>
        <p:nvGraphicFramePr>
          <p:cNvPr id="5" name="Tableau 4"/>
          <p:cNvGraphicFramePr>
            <a:graphicFrameLocks noGrp="1"/>
          </p:cNvGraphicFramePr>
          <p:nvPr/>
        </p:nvGraphicFramePr>
        <p:xfrm>
          <a:off x="1193800" y="2848504"/>
          <a:ext cx="6756400" cy="1239838"/>
        </p:xfrm>
        <a:graphic>
          <a:graphicData uri="http://schemas.openxmlformats.org/drawingml/2006/table">
            <a:tbl>
              <a:tblPr firstRow="1" firstCol="1" bandRow="1"/>
              <a:tblGrid>
                <a:gridCol w="71691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652780">
                  <a:extLst>
                    <a:ext uri="{9D8B030D-6E8A-4147-A177-3AD203B41FA5}">
                      <a16:colId xmlns:a16="http://schemas.microsoft.com/office/drawing/2014/main" val="20002"/>
                    </a:ext>
                  </a:extLst>
                </a:gridCol>
                <a:gridCol w="711835">
                  <a:extLst>
                    <a:ext uri="{9D8B030D-6E8A-4147-A177-3AD203B41FA5}">
                      <a16:colId xmlns:a16="http://schemas.microsoft.com/office/drawing/2014/main" val="20003"/>
                    </a:ext>
                  </a:extLst>
                </a:gridCol>
                <a:gridCol w="711835">
                  <a:extLst>
                    <a:ext uri="{9D8B030D-6E8A-4147-A177-3AD203B41FA5}">
                      <a16:colId xmlns:a16="http://schemas.microsoft.com/office/drawing/2014/main" val="20004"/>
                    </a:ext>
                  </a:extLst>
                </a:gridCol>
                <a:gridCol w="711835">
                  <a:extLst>
                    <a:ext uri="{9D8B030D-6E8A-4147-A177-3AD203B41FA5}">
                      <a16:colId xmlns:a16="http://schemas.microsoft.com/office/drawing/2014/main" val="20005"/>
                    </a:ext>
                  </a:extLst>
                </a:gridCol>
                <a:gridCol w="711835">
                  <a:extLst>
                    <a:ext uri="{9D8B030D-6E8A-4147-A177-3AD203B41FA5}">
                      <a16:colId xmlns:a16="http://schemas.microsoft.com/office/drawing/2014/main" val="20006"/>
                    </a:ext>
                  </a:extLst>
                </a:gridCol>
                <a:gridCol w="817245">
                  <a:extLst>
                    <a:ext uri="{9D8B030D-6E8A-4147-A177-3AD203B41FA5}">
                      <a16:colId xmlns:a16="http://schemas.microsoft.com/office/drawing/2014/main" val="20007"/>
                    </a:ext>
                  </a:extLst>
                </a:gridCol>
                <a:gridCol w="817245">
                  <a:extLst>
                    <a:ext uri="{9D8B030D-6E8A-4147-A177-3AD203B41FA5}">
                      <a16:colId xmlns:a16="http://schemas.microsoft.com/office/drawing/2014/main" val="20008"/>
                    </a:ext>
                  </a:extLst>
                </a:gridCol>
              </a:tblGrid>
              <a:tr h="0">
                <a:tc>
                  <a:txBody>
                    <a:bodyPr/>
                    <a:lstStyle/>
                    <a:p>
                      <a:pPr>
                        <a:lnSpc>
                          <a:spcPct val="107000"/>
                        </a:lnSpc>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séquence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prélèvement 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Type de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Quantité prélevée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Latitude du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Longitude du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Date du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Méthode de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Identifiant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0">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ATTGCTTCA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Eau  saumâtre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5mL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43.420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3.687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22/07/2018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metabarcoding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111445529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Rectangle 5"/>
          <p:cNvSpPr/>
          <p:nvPr/>
        </p:nvSpPr>
        <p:spPr>
          <a:xfrm>
            <a:off x="1016000" y="4740876"/>
            <a:ext cx="7112000" cy="1785104"/>
          </a:xfrm>
          <a:prstGeom prst="rect">
            <a:avLst/>
          </a:prstGeom>
        </p:spPr>
        <p:txBody>
          <a:bodyPr wrap="square">
            <a:spAutoFit/>
          </a:bodyPr>
          <a:lstStyle/>
          <a:p>
            <a:r>
              <a:rPr lang="fr-FR" i="1" dirty="0">
                <a:solidFill>
                  <a:prstClr val="black"/>
                </a:solidFill>
                <a:ea typeface="Calibri" panose="020F0502020204030204" pitchFamily="34" charset="0"/>
                <a:cs typeface="Times New Roman" panose="02020603050405020304" pitchFamily="18" charset="0"/>
              </a:rPr>
              <a:t>Les métadonnées commencent à </a:t>
            </a:r>
            <a:r>
              <a:rPr lang="fr-FR" sz="2000" b="1" i="1" dirty="0">
                <a:solidFill>
                  <a:prstClr val="black"/>
                </a:solidFill>
                <a:ea typeface="Calibri" panose="020F0502020204030204" pitchFamily="34" charset="0"/>
                <a:cs typeface="Times New Roman" panose="02020603050405020304" pitchFamily="18" charset="0"/>
              </a:rPr>
              <a:t>donner du sens à notre mesure</a:t>
            </a:r>
            <a:r>
              <a:rPr lang="fr-FR" i="1" dirty="0">
                <a:solidFill>
                  <a:prstClr val="black"/>
                </a:solidFill>
                <a:ea typeface="Calibri" panose="020F0502020204030204" pitchFamily="34" charset="0"/>
                <a:cs typeface="Times New Roman" panose="02020603050405020304" pitchFamily="18" charset="0"/>
              </a:rPr>
              <a:t> : on sait maintenant qu’elle provient d’un prélèvement d’un petit volume d’eau effectué en été ; en plaçant les coordonnées géographiques sur une carte, nous serons capables de localiser précisément l’échantillon (en l’occurrence dans l’étang de Thau, une lague saumâtre sur le littoral montpelliérain, près de la ville de Sète).</a:t>
            </a:r>
            <a:endParaRPr lang="fr-FR" i="1" dirty="0">
              <a:solidFill>
                <a:prstClr val="black"/>
              </a:solidFill>
            </a:endParaRP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91</a:t>
            </a:fld>
            <a:endParaRPr lang="fr-FR"/>
          </a:p>
        </p:txBody>
      </p:sp>
    </p:spTree>
    <p:extLst>
      <p:ext uri="{BB962C8B-B14F-4D97-AF65-F5344CB8AC3E}">
        <p14:creationId xmlns:p14="http://schemas.microsoft.com/office/powerpoint/2010/main" val="42174221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4999" y="364393"/>
            <a:ext cx="7476067" cy="981423"/>
          </a:xfrm>
          <a:prstGeom prst="rect">
            <a:avLst/>
          </a:prstGeom>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Il n’y a bien sûr pas que cette séquence dans cette table, mais de nombreuses autres séquences associées aux mêmes métadonnées, chacune stockée dans une ligne différente : c’est un tableau de données</a:t>
            </a:r>
          </a:p>
        </p:txBody>
      </p:sp>
      <p:graphicFrame>
        <p:nvGraphicFramePr>
          <p:cNvPr id="5" name="Tableau 4"/>
          <p:cNvGraphicFramePr>
            <a:graphicFrameLocks noGrp="1"/>
          </p:cNvGraphicFramePr>
          <p:nvPr/>
        </p:nvGraphicFramePr>
        <p:xfrm>
          <a:off x="1087223" y="1760075"/>
          <a:ext cx="6571618" cy="2292351"/>
        </p:xfrm>
        <a:graphic>
          <a:graphicData uri="http://schemas.openxmlformats.org/drawingml/2006/table">
            <a:tbl>
              <a:tblPr firstRow="1" firstCol="1" bandRow="1"/>
              <a:tblGrid>
                <a:gridCol w="697308">
                  <a:extLst>
                    <a:ext uri="{9D8B030D-6E8A-4147-A177-3AD203B41FA5}">
                      <a16:colId xmlns:a16="http://schemas.microsoft.com/office/drawing/2014/main" val="20000"/>
                    </a:ext>
                  </a:extLst>
                </a:gridCol>
                <a:gridCol w="880127">
                  <a:extLst>
                    <a:ext uri="{9D8B030D-6E8A-4147-A177-3AD203B41FA5}">
                      <a16:colId xmlns:a16="http://schemas.microsoft.com/office/drawing/2014/main" val="20001"/>
                    </a:ext>
                  </a:extLst>
                </a:gridCol>
                <a:gridCol w="634927">
                  <a:extLst>
                    <a:ext uri="{9D8B030D-6E8A-4147-A177-3AD203B41FA5}">
                      <a16:colId xmlns:a16="http://schemas.microsoft.com/office/drawing/2014/main" val="20002"/>
                    </a:ext>
                  </a:extLst>
                </a:gridCol>
                <a:gridCol w="692367">
                  <a:extLst>
                    <a:ext uri="{9D8B030D-6E8A-4147-A177-3AD203B41FA5}">
                      <a16:colId xmlns:a16="http://schemas.microsoft.com/office/drawing/2014/main" val="20003"/>
                    </a:ext>
                  </a:extLst>
                </a:gridCol>
                <a:gridCol w="692367">
                  <a:extLst>
                    <a:ext uri="{9D8B030D-6E8A-4147-A177-3AD203B41FA5}">
                      <a16:colId xmlns:a16="http://schemas.microsoft.com/office/drawing/2014/main" val="20004"/>
                    </a:ext>
                  </a:extLst>
                </a:gridCol>
                <a:gridCol w="692367">
                  <a:extLst>
                    <a:ext uri="{9D8B030D-6E8A-4147-A177-3AD203B41FA5}">
                      <a16:colId xmlns:a16="http://schemas.microsoft.com/office/drawing/2014/main" val="20005"/>
                    </a:ext>
                  </a:extLst>
                </a:gridCol>
                <a:gridCol w="692367">
                  <a:extLst>
                    <a:ext uri="{9D8B030D-6E8A-4147-A177-3AD203B41FA5}">
                      <a16:colId xmlns:a16="http://schemas.microsoft.com/office/drawing/2014/main" val="20006"/>
                    </a:ext>
                  </a:extLst>
                </a:gridCol>
                <a:gridCol w="794894">
                  <a:extLst>
                    <a:ext uri="{9D8B030D-6E8A-4147-A177-3AD203B41FA5}">
                      <a16:colId xmlns:a16="http://schemas.microsoft.com/office/drawing/2014/main" val="20007"/>
                    </a:ext>
                  </a:extLst>
                </a:gridCol>
                <a:gridCol w="794894">
                  <a:extLst>
                    <a:ext uri="{9D8B030D-6E8A-4147-A177-3AD203B41FA5}">
                      <a16:colId xmlns:a16="http://schemas.microsoft.com/office/drawing/2014/main" val="20008"/>
                    </a:ext>
                  </a:extLst>
                </a:gridCol>
              </a:tblGrid>
              <a:tr h="0">
                <a:tc>
                  <a:txBody>
                    <a:bodyPr/>
                    <a:lstStyle/>
                    <a:p>
                      <a:pPr>
                        <a:lnSpc>
                          <a:spcPct val="107000"/>
                        </a:lnSpc>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séquence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prélèvement 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Type de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Quantité prélevée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Latitude du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Longitude du prélèvement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Date du prélèvement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Méthode de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Identifiant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0">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ATTGCTTCA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Eau saumâtre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5mL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43.420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3.687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22/07/2018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metabarcoding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111445529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GTTCATTGA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Eau saumâtre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5mL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43.420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3.687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22/07/2018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metabarcoding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111445530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CTTGACCTT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Eau douce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10mL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43.476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3.783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29/07/2018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metabarcoding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111445531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Rectangle 5"/>
          <p:cNvSpPr/>
          <p:nvPr/>
        </p:nvSpPr>
        <p:spPr>
          <a:xfrm>
            <a:off x="969431" y="4506374"/>
            <a:ext cx="7078134" cy="2154436"/>
          </a:xfrm>
          <a:prstGeom prst="rect">
            <a:avLst/>
          </a:prstGeom>
        </p:spPr>
        <p:txBody>
          <a:bodyPr wrap="square">
            <a:spAutoFit/>
          </a:bodyPr>
          <a:lstStyle/>
          <a:p>
            <a:r>
              <a:rPr lang="fr-FR" b="1" dirty="0">
                <a:solidFill>
                  <a:prstClr val="black"/>
                </a:solidFill>
                <a:ea typeface="Calibri" panose="020F0502020204030204" pitchFamily="34" charset="0"/>
                <a:cs typeface="Times New Roman" panose="02020603050405020304" pitchFamily="18" charset="0"/>
              </a:rPr>
              <a:t>Remarquons la colonne « Identifiant » : </a:t>
            </a:r>
            <a:r>
              <a:rPr lang="fr-FR" dirty="0">
                <a:solidFill>
                  <a:prstClr val="black"/>
                </a:solidFill>
                <a:ea typeface="Calibri" panose="020F0502020204030204" pitchFamily="34" charset="0"/>
                <a:cs typeface="Times New Roman" panose="02020603050405020304" pitchFamily="18" charset="0"/>
              </a:rPr>
              <a:t>elle associe à chaque ligne de donnée un numéro unique. Ce numéro pourra se retrouver dans d’autres tables portant d’autres types d’informations. L’identifiant qui lie ces tables entre-elles s’appelle une </a:t>
            </a:r>
            <a:r>
              <a:rPr lang="fr-FR" sz="2000" b="1" u="sng" dirty="0">
                <a:solidFill>
                  <a:prstClr val="black"/>
                </a:solidFill>
                <a:ea typeface="Calibri" panose="020F0502020204030204" pitchFamily="34" charset="0"/>
                <a:cs typeface="Times New Roman" panose="02020603050405020304" pitchFamily="18" charset="0"/>
              </a:rPr>
              <a:t>clé primaire</a:t>
            </a:r>
            <a:r>
              <a:rPr lang="fr-FR" sz="2000" u="sng" dirty="0">
                <a:solidFill>
                  <a:prstClr val="black"/>
                </a:solidFill>
                <a:ea typeface="Calibri" panose="020F0502020204030204" pitchFamily="34" charset="0"/>
                <a:cs typeface="Times New Roman" panose="02020603050405020304" pitchFamily="18" charset="0"/>
              </a:rPr>
              <a:t>. </a:t>
            </a:r>
          </a:p>
          <a:p>
            <a:endParaRPr lang="fr-FR" sz="2000" u="sng" dirty="0">
              <a:solidFill>
                <a:prstClr val="black"/>
              </a:solidFill>
              <a:ea typeface="Calibri" panose="020F0502020204030204" pitchFamily="34" charset="0"/>
              <a:cs typeface="Times New Roman" panose="02020603050405020304" pitchFamily="18" charset="0"/>
            </a:endParaRPr>
          </a:p>
          <a:p>
            <a:r>
              <a:rPr lang="fr-FR" dirty="0">
                <a:solidFill>
                  <a:prstClr val="black"/>
                </a:solidFill>
                <a:ea typeface="Calibri" panose="020F0502020204030204" pitchFamily="34" charset="0"/>
                <a:cs typeface="Times New Roman" panose="02020603050405020304" pitchFamily="18" charset="0"/>
              </a:rPr>
              <a:t>Une collection de tables liées entre elles par une clé secondaire s’appelle une </a:t>
            </a:r>
            <a:r>
              <a:rPr lang="fr-FR" sz="2000" b="1" u="sng" dirty="0">
                <a:solidFill>
                  <a:prstClr val="black"/>
                </a:solidFill>
                <a:ea typeface="Calibri" panose="020F0502020204030204" pitchFamily="34" charset="0"/>
                <a:cs typeface="Times New Roman" panose="02020603050405020304" pitchFamily="18" charset="0"/>
              </a:rPr>
              <a:t>base de données</a:t>
            </a:r>
            <a:r>
              <a:rPr lang="fr-FR" dirty="0">
                <a:solidFill>
                  <a:prstClr val="black"/>
                </a:solidFill>
                <a:ea typeface="Calibri" panose="020F0502020204030204" pitchFamily="34" charset="0"/>
                <a:cs typeface="Times New Roman" panose="02020603050405020304" pitchFamily="18" charset="0"/>
              </a:rPr>
              <a:t>. </a:t>
            </a:r>
            <a:endParaRPr lang="fr-FR" dirty="0">
              <a:solidFill>
                <a:prstClr val="black"/>
              </a:solidFill>
            </a:endParaRP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92</a:t>
            </a:fld>
            <a:endParaRPr lang="fr-FR"/>
          </a:p>
        </p:txBody>
      </p:sp>
    </p:spTree>
    <p:extLst>
      <p:ext uri="{BB962C8B-B14F-4D97-AF65-F5344CB8AC3E}">
        <p14:creationId xmlns:p14="http://schemas.microsoft.com/office/powerpoint/2010/main" val="2819971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200" y="300877"/>
            <a:ext cx="8280400" cy="1014380"/>
          </a:xfrm>
          <a:prstGeom prst="rect">
            <a:avLst/>
          </a:prstGeom>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Pour que ces données prennent du sens, il faut les faire passer du stade de </a:t>
            </a:r>
            <a:r>
              <a:rPr lang="fr-FR" b="1" dirty="0">
                <a:solidFill>
                  <a:prstClr val="black"/>
                </a:solidFill>
                <a:ea typeface="Calibri" panose="020F0502020204030204" pitchFamily="34" charset="0"/>
                <a:cs typeface="Times New Roman" panose="02020603050405020304" pitchFamily="18" charset="0"/>
              </a:rPr>
              <a:t>l’observation</a:t>
            </a:r>
            <a:r>
              <a:rPr lang="fr-FR" dirty="0">
                <a:solidFill>
                  <a:prstClr val="black"/>
                </a:solidFill>
                <a:ea typeface="Calibri" panose="020F0502020204030204" pitchFamily="34" charset="0"/>
                <a:cs typeface="Times New Roman" panose="02020603050405020304" pitchFamily="18" charset="0"/>
              </a:rPr>
              <a:t> au stade de l’</a:t>
            </a:r>
            <a:r>
              <a:rPr lang="fr-FR" b="1" dirty="0">
                <a:solidFill>
                  <a:prstClr val="black"/>
                </a:solidFill>
                <a:ea typeface="Calibri" panose="020F0502020204030204" pitchFamily="34" charset="0"/>
                <a:cs typeface="Times New Roman" panose="02020603050405020304" pitchFamily="18" charset="0"/>
              </a:rPr>
              <a:t> information</a:t>
            </a:r>
            <a:r>
              <a:rPr lang="fr-FR" dirty="0">
                <a:solidFill>
                  <a:prstClr val="black"/>
                </a:solidFill>
                <a:ea typeface="Calibri" panose="020F0502020204030204" pitchFamily="34" charset="0"/>
                <a:cs typeface="Times New Roman" panose="02020603050405020304" pitchFamily="18" charset="0"/>
              </a:rPr>
              <a:t>. Pour cela, nous devons préciser </a:t>
            </a:r>
            <a:r>
              <a:rPr lang="fr-FR" sz="2000" b="1" u="sng" dirty="0">
                <a:solidFill>
                  <a:prstClr val="black"/>
                </a:solidFill>
                <a:ea typeface="Calibri" panose="020F0502020204030204" pitchFamily="34" charset="0"/>
                <a:cs typeface="Times New Roman" panose="02020603050405020304" pitchFamily="18" charset="0"/>
              </a:rPr>
              <a:t>pourquoi</a:t>
            </a:r>
            <a:r>
              <a:rPr lang="fr-FR" sz="2000" u="sng" dirty="0">
                <a:solidFill>
                  <a:prstClr val="black"/>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nous avons récolté ces séquences d’ADN, c’est-à-dire </a:t>
            </a:r>
            <a:r>
              <a:rPr lang="fr-FR" b="1" dirty="0">
                <a:solidFill>
                  <a:prstClr val="black"/>
                </a:solidFill>
                <a:ea typeface="Calibri" panose="020F0502020204030204" pitchFamily="34" charset="0"/>
                <a:cs typeface="Times New Roman" panose="02020603050405020304" pitchFamily="18" charset="0"/>
              </a:rPr>
              <a:t>à quoi elles sont censées servir</a:t>
            </a:r>
            <a:r>
              <a:rPr lang="fr-FR" dirty="0">
                <a:solidFill>
                  <a:prstClr val="black"/>
                </a:solidFill>
                <a:ea typeface="Calibri" panose="020F0502020204030204" pitchFamily="34" charset="0"/>
                <a:cs typeface="Times New Roman" panose="02020603050405020304" pitchFamily="18" charset="0"/>
              </a:rPr>
              <a:t>. </a:t>
            </a:r>
          </a:p>
        </p:txBody>
      </p:sp>
      <p:sp>
        <p:nvSpPr>
          <p:cNvPr id="5" name="Rectangle 4"/>
          <p:cNvSpPr/>
          <p:nvPr/>
        </p:nvSpPr>
        <p:spPr>
          <a:xfrm>
            <a:off x="1189566" y="1723307"/>
            <a:ext cx="7069667" cy="685059"/>
          </a:xfrm>
          <a:prstGeom prst="rect">
            <a:avLst/>
          </a:prstGeom>
          <a:solidFill>
            <a:schemeClr val="bg1">
              <a:lumMod val="95000"/>
            </a:schemeClr>
          </a:solidFill>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Quelles sont les différences de composition entre les communautés de phytoplancton des différents plans d’eau autour de la ville de Sète ? »</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733" y="2816416"/>
            <a:ext cx="6192837" cy="3923283"/>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93</a:t>
            </a:fld>
            <a:endParaRPr lang="fr-FR"/>
          </a:p>
        </p:txBody>
      </p:sp>
    </p:spTree>
    <p:extLst>
      <p:ext uri="{BB962C8B-B14F-4D97-AF65-F5344CB8AC3E}">
        <p14:creationId xmlns:p14="http://schemas.microsoft.com/office/powerpoint/2010/main" val="19760797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2641" y="4400454"/>
            <a:ext cx="3627225" cy="2006852"/>
          </a:xfrm>
          <a:prstGeom prst="rect">
            <a:avLst/>
          </a:prstGeom>
        </p:spPr>
      </p:pic>
      <p:sp>
        <p:nvSpPr>
          <p:cNvPr id="4" name="Rectangle 3"/>
          <p:cNvSpPr/>
          <p:nvPr/>
        </p:nvSpPr>
        <p:spPr>
          <a:xfrm>
            <a:off x="253999" y="1391907"/>
            <a:ext cx="8754533" cy="2882007"/>
          </a:xfrm>
          <a:prstGeom prst="rect">
            <a:avLst/>
          </a:prstGeom>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Cette question va nous permettre de mettre en place le processus de </a:t>
            </a:r>
            <a:r>
              <a:rPr lang="fr-FR" b="1" dirty="0">
                <a:solidFill>
                  <a:prstClr val="black"/>
                </a:solidFill>
                <a:ea typeface="Calibri" panose="020F0502020204030204" pitchFamily="34" charset="0"/>
                <a:cs typeface="Times New Roman" panose="02020603050405020304" pitchFamily="18" charset="0"/>
              </a:rPr>
              <a:t>filtrage des données</a:t>
            </a:r>
            <a:r>
              <a:rPr lang="fr-FR" dirty="0">
                <a:solidFill>
                  <a:prstClr val="black"/>
                </a:solidFill>
                <a:ea typeface="Calibri" panose="020F0502020204030204" pitchFamily="34" charset="0"/>
                <a:cs typeface="Times New Roman" panose="02020603050405020304" pitchFamily="18" charset="0"/>
              </a:rPr>
              <a:t>, c’est-à-dire</a:t>
            </a:r>
            <a:r>
              <a:rPr lang="fr-FR" b="1" dirty="0">
                <a:solidFill>
                  <a:prstClr val="black"/>
                </a:solidFill>
                <a:ea typeface="Calibri" panose="020F0502020204030204" pitchFamily="34" charset="0"/>
                <a:cs typeface="Times New Roman" panose="02020603050405020304" pitchFamily="18" charset="0"/>
              </a:rPr>
              <a:t> </a:t>
            </a:r>
            <a:r>
              <a:rPr lang="fr-FR" dirty="0">
                <a:solidFill>
                  <a:prstClr val="black"/>
                </a:solidFill>
                <a:ea typeface="Calibri" panose="020F0502020204030204" pitchFamily="34" charset="0"/>
                <a:cs typeface="Times New Roman" panose="02020603050405020304" pitchFamily="18" charset="0"/>
              </a:rPr>
              <a:t>un </a:t>
            </a:r>
            <a:r>
              <a:rPr lang="fr-FR" sz="2000" b="1" u="sng" dirty="0">
                <a:solidFill>
                  <a:prstClr val="black"/>
                </a:solidFill>
                <a:ea typeface="Calibri" panose="020F0502020204030204" pitchFamily="34" charset="0"/>
                <a:cs typeface="Times New Roman" panose="02020603050405020304" pitchFamily="18" charset="0"/>
              </a:rPr>
              <a:t>ensemble d’opérations de sélection des données </a:t>
            </a:r>
            <a:r>
              <a:rPr lang="fr-FR" dirty="0">
                <a:solidFill>
                  <a:prstClr val="black"/>
                </a:solidFill>
                <a:ea typeface="Calibri" panose="020F0502020204030204" pitchFamily="34" charset="0"/>
                <a:cs typeface="Times New Roman" panose="02020603050405020304" pitchFamily="18" charset="0"/>
              </a:rPr>
              <a:t>qui aboutira au jeu de données que nous voulons réellement analyser: </a:t>
            </a:r>
          </a:p>
          <a:p>
            <a:pPr marL="342900" indent="-342900">
              <a:lnSpc>
                <a:spcPct val="107000"/>
              </a:lnSpc>
              <a:buFont typeface="+mj-lt"/>
              <a:buAutoNum type="arabicPeriod"/>
            </a:pPr>
            <a:r>
              <a:rPr lang="fr-FR" dirty="0">
                <a:solidFill>
                  <a:prstClr val="black"/>
                </a:solidFill>
                <a:ea typeface="Calibri" panose="020F0502020204030204" pitchFamily="34" charset="0"/>
                <a:cs typeface="Times New Roman" panose="02020603050405020304" pitchFamily="18" charset="0"/>
              </a:rPr>
              <a:t>Ne retenir que les séquences correspondant à du phytoplancton</a:t>
            </a:r>
          </a:p>
          <a:p>
            <a:pPr marL="342900" indent="-342900">
              <a:lnSpc>
                <a:spcPct val="107000"/>
              </a:lnSpc>
              <a:buFont typeface="+mj-lt"/>
              <a:buAutoNum type="arabicPeriod"/>
            </a:pPr>
            <a:r>
              <a:rPr lang="fr-FR" dirty="0">
                <a:solidFill>
                  <a:prstClr val="black"/>
                </a:solidFill>
                <a:ea typeface="Calibri" panose="020F0502020204030204" pitchFamily="34" charset="0"/>
                <a:cs typeface="Times New Roman" panose="02020603050405020304" pitchFamily="18" charset="0"/>
              </a:rPr>
              <a:t>Conserver uniquement les séquences identifiables au genre ou à l’espèce</a:t>
            </a:r>
          </a:p>
          <a:p>
            <a:pPr marL="342900" indent="-342900">
              <a:lnSpc>
                <a:spcPct val="107000"/>
              </a:lnSpc>
              <a:buFont typeface="+mj-lt"/>
              <a:buAutoNum type="arabicPeriod"/>
            </a:pPr>
            <a:r>
              <a:rPr lang="fr-FR" dirty="0">
                <a:solidFill>
                  <a:prstClr val="black"/>
                </a:solidFill>
                <a:ea typeface="Calibri" panose="020F0502020204030204" pitchFamily="34" charset="0"/>
                <a:cs typeface="Times New Roman" panose="02020603050405020304" pitchFamily="18" charset="0"/>
              </a:rPr>
              <a:t>Convertir les séquences en noms d’espèces ou de genres et leur associer un degré de certitude</a:t>
            </a:r>
          </a:p>
          <a:p>
            <a:pPr marL="342900" indent="-342900">
              <a:lnSpc>
                <a:spcPct val="107000"/>
              </a:lnSpc>
              <a:spcAft>
                <a:spcPts val="800"/>
              </a:spcAft>
              <a:buFont typeface="+mj-lt"/>
              <a:buAutoNum type="arabicPeriod"/>
            </a:pPr>
            <a:r>
              <a:rPr lang="fr-FR" dirty="0">
                <a:solidFill>
                  <a:prstClr val="black"/>
                </a:solidFill>
                <a:ea typeface="Calibri" panose="020F0502020204030204" pitchFamily="34" charset="0"/>
                <a:cs typeface="Times New Roman" panose="02020603050405020304" pitchFamily="18" charset="0"/>
              </a:rPr>
              <a:t>Générer une nouvelle table de données listant les espèces et genres de phytoplancton par plan d’eau</a:t>
            </a:r>
          </a:p>
        </p:txBody>
      </p:sp>
      <p:sp>
        <p:nvSpPr>
          <p:cNvPr id="5" name="Rectangle 4"/>
          <p:cNvSpPr/>
          <p:nvPr/>
        </p:nvSpPr>
        <p:spPr>
          <a:xfrm>
            <a:off x="977899" y="402508"/>
            <a:ext cx="7069667" cy="685059"/>
          </a:xfrm>
          <a:prstGeom prst="rect">
            <a:avLst/>
          </a:prstGeom>
          <a:solidFill>
            <a:schemeClr val="bg1">
              <a:lumMod val="95000"/>
            </a:schemeClr>
          </a:solidFill>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Quelles sont les différences de composition entre les communautés de phytoplancton des différents plans d’eau autour de la ville de Sète ? »</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94</a:t>
            </a:fld>
            <a:endParaRPr lang="fr-FR"/>
          </a:p>
        </p:txBody>
      </p:sp>
    </p:spTree>
    <p:extLst>
      <p:ext uri="{BB962C8B-B14F-4D97-AF65-F5344CB8AC3E}">
        <p14:creationId xmlns:p14="http://schemas.microsoft.com/office/powerpoint/2010/main" val="18876854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nvGraphicFramePr>
        <p:xfrm>
          <a:off x="431694" y="1258887"/>
          <a:ext cx="5046345" cy="2651126"/>
        </p:xfrm>
        <a:graphic>
          <a:graphicData uri="http://schemas.openxmlformats.org/drawingml/2006/table">
            <a:tbl>
              <a:tblPr firstRow="1" firstCol="1" bandRow="1"/>
              <a:tblGrid>
                <a:gridCol w="716915">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652780">
                  <a:extLst>
                    <a:ext uri="{9D8B030D-6E8A-4147-A177-3AD203B41FA5}">
                      <a16:colId xmlns:a16="http://schemas.microsoft.com/office/drawing/2014/main" val="20002"/>
                    </a:ext>
                  </a:extLst>
                </a:gridCol>
                <a:gridCol w="711835">
                  <a:extLst>
                    <a:ext uri="{9D8B030D-6E8A-4147-A177-3AD203B41FA5}">
                      <a16:colId xmlns:a16="http://schemas.microsoft.com/office/drawing/2014/main" val="20003"/>
                    </a:ext>
                  </a:extLst>
                </a:gridCol>
                <a:gridCol w="711835">
                  <a:extLst>
                    <a:ext uri="{9D8B030D-6E8A-4147-A177-3AD203B41FA5}">
                      <a16:colId xmlns:a16="http://schemas.microsoft.com/office/drawing/2014/main" val="20004"/>
                    </a:ext>
                  </a:extLst>
                </a:gridCol>
                <a:gridCol w="711835">
                  <a:extLst>
                    <a:ext uri="{9D8B030D-6E8A-4147-A177-3AD203B41FA5}">
                      <a16:colId xmlns:a16="http://schemas.microsoft.com/office/drawing/2014/main" val="20005"/>
                    </a:ext>
                  </a:extLst>
                </a:gridCol>
                <a:gridCol w="817245">
                  <a:extLst>
                    <a:ext uri="{9D8B030D-6E8A-4147-A177-3AD203B41FA5}">
                      <a16:colId xmlns:a16="http://schemas.microsoft.com/office/drawing/2014/main" val="20006"/>
                    </a:ext>
                  </a:extLst>
                </a:gridCol>
              </a:tblGrid>
              <a:tr h="0">
                <a:tc>
                  <a:txBody>
                    <a:bodyPr/>
                    <a:lstStyle/>
                    <a:p>
                      <a:pPr>
                        <a:lnSpc>
                          <a:spcPct val="107000"/>
                        </a:lnSpc>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espèce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fiabilité</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Type de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Latitude du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Longitude du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Date du prélèvement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nSpc>
                          <a:spcPct val="107000"/>
                        </a:lnSpc>
                        <a:spcAft>
                          <a:spcPts val="0"/>
                        </a:spcAft>
                      </a:pPr>
                      <a:r>
                        <a:rPr lang="fr-FR" sz="1100" b="1">
                          <a:effectLst/>
                          <a:latin typeface="Calibri" panose="020F0502020204030204" pitchFamily="34" charset="0"/>
                          <a:ea typeface="Calibri" panose="020F0502020204030204" pitchFamily="34" charset="0"/>
                          <a:cs typeface="Times New Roman" panose="02020603050405020304" pitchFamily="18" charset="0"/>
                        </a:rPr>
                        <a:t>Identifiant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0">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Alexandrium catenella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Eau  saumâtre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43.420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3.687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22/07/2018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111445570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Dinophysis acuminata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Eau  saumâtre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43.420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3.687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22/07/2018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111445571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Prorocentrum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Eau  saumâtre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43.420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3.687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22/07/2018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111445572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Rectangle 6"/>
          <p:cNvSpPr/>
          <p:nvPr/>
        </p:nvSpPr>
        <p:spPr>
          <a:xfrm>
            <a:off x="977899" y="402508"/>
            <a:ext cx="7069667" cy="685059"/>
          </a:xfrm>
          <a:prstGeom prst="rect">
            <a:avLst/>
          </a:prstGeom>
          <a:solidFill>
            <a:schemeClr val="bg1">
              <a:lumMod val="95000"/>
            </a:schemeClr>
          </a:solidFill>
        </p:spPr>
        <p:txBody>
          <a:bodyPr wrap="square">
            <a:spAutoFit/>
          </a:bodyPr>
          <a:lstStyle/>
          <a:p>
            <a:pPr>
              <a:lnSpc>
                <a:spcPct val="107000"/>
              </a:lnSpc>
              <a:spcAft>
                <a:spcPts val="800"/>
              </a:spcAft>
            </a:pPr>
            <a:r>
              <a:rPr lang="fr-FR" dirty="0">
                <a:solidFill>
                  <a:prstClr val="black"/>
                </a:solidFill>
                <a:ea typeface="Calibri" panose="020F0502020204030204" pitchFamily="34" charset="0"/>
                <a:cs typeface="Times New Roman" panose="02020603050405020304" pitchFamily="18" charset="0"/>
              </a:rPr>
              <a:t>« Quelles sont les différences de composition entre les communautés de phytoplancton des différents plans d’eau autour de la ville de Sète ? »</a:t>
            </a:r>
          </a:p>
        </p:txBody>
      </p:sp>
      <p:sp>
        <p:nvSpPr>
          <p:cNvPr id="8" name="Rectangle 7"/>
          <p:cNvSpPr/>
          <p:nvPr/>
        </p:nvSpPr>
        <p:spPr>
          <a:xfrm>
            <a:off x="152400" y="4803715"/>
            <a:ext cx="4572000" cy="1508105"/>
          </a:xfrm>
          <a:prstGeom prst="rect">
            <a:avLst/>
          </a:prstGeom>
        </p:spPr>
        <p:txBody>
          <a:bodyPr>
            <a:spAutoFit/>
          </a:bodyPr>
          <a:lstStyle/>
          <a:p>
            <a:r>
              <a:rPr lang="fr-FR" sz="2000" dirty="0">
                <a:solidFill>
                  <a:prstClr val="black"/>
                </a:solidFill>
              </a:rPr>
              <a:t>l’analyse des données ne peut commencer que lorsque les données ont été </a:t>
            </a:r>
            <a:r>
              <a:rPr lang="fr-FR" sz="2400" b="1" u="sng" dirty="0">
                <a:solidFill>
                  <a:prstClr val="black"/>
                </a:solidFill>
              </a:rPr>
              <a:t>filtrées et résumées </a:t>
            </a:r>
            <a:r>
              <a:rPr lang="fr-FR" sz="2000" dirty="0">
                <a:solidFill>
                  <a:prstClr val="black"/>
                </a:solidFill>
              </a:rPr>
              <a:t>en vue de répondre à la </a:t>
            </a:r>
            <a:r>
              <a:rPr lang="fr-FR" sz="2400" b="1" u="sng" dirty="0">
                <a:solidFill>
                  <a:prstClr val="black"/>
                </a:solidFill>
              </a:rPr>
              <a:t>question posée</a:t>
            </a:r>
            <a:r>
              <a:rPr lang="fr-FR" sz="2000" dirty="0">
                <a:solidFill>
                  <a:prstClr val="black"/>
                </a:solidFill>
              </a:rPr>
              <a:t>. </a:t>
            </a:r>
          </a:p>
        </p:txBody>
      </p:sp>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2641" y="4400454"/>
            <a:ext cx="3627225" cy="2006852"/>
          </a:xfrm>
          <a:prstGeom prst="rect">
            <a:avLst/>
          </a:prstGeom>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95</a:t>
            </a:fld>
            <a:endParaRPr lang="fr-FR"/>
          </a:p>
        </p:txBody>
      </p:sp>
    </p:spTree>
    <p:extLst>
      <p:ext uri="{BB962C8B-B14F-4D97-AF65-F5344CB8AC3E}">
        <p14:creationId xmlns:p14="http://schemas.microsoft.com/office/powerpoint/2010/main" val="1906269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87" y="1882604"/>
            <a:ext cx="7810500" cy="3257550"/>
          </a:xfrm>
          <a:prstGeom prst="rect">
            <a:avLst/>
          </a:prstGeom>
          <a:effectLst>
            <a:softEdge rad="63500"/>
          </a:effectLst>
        </p:spPr>
      </p:pic>
      <p:sp>
        <p:nvSpPr>
          <p:cNvPr id="6" name="Accolade fermante 5"/>
          <p:cNvSpPr/>
          <p:nvPr/>
        </p:nvSpPr>
        <p:spPr>
          <a:xfrm rot="16200000">
            <a:off x="3389871" y="-1157418"/>
            <a:ext cx="395417" cy="546169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7" name="ZoneTexte 6"/>
          <p:cNvSpPr txBox="1"/>
          <p:nvPr/>
        </p:nvSpPr>
        <p:spPr>
          <a:xfrm>
            <a:off x="3031524" y="856735"/>
            <a:ext cx="1886465" cy="369332"/>
          </a:xfrm>
          <a:prstGeom prst="rect">
            <a:avLst/>
          </a:prstGeom>
          <a:noFill/>
        </p:spPr>
        <p:txBody>
          <a:bodyPr wrap="square" rtlCol="0">
            <a:spAutoFit/>
          </a:bodyPr>
          <a:lstStyle/>
          <a:p>
            <a:r>
              <a:rPr lang="fr-FR" dirty="0">
                <a:solidFill>
                  <a:prstClr val="black"/>
                </a:solidFill>
              </a:rPr>
              <a:t>population</a:t>
            </a:r>
          </a:p>
        </p:txBody>
      </p:sp>
      <p:sp>
        <p:nvSpPr>
          <p:cNvPr id="8" name="Accolade fermante 7"/>
          <p:cNvSpPr/>
          <p:nvPr/>
        </p:nvSpPr>
        <p:spPr>
          <a:xfrm rot="5400000">
            <a:off x="1705232" y="4403127"/>
            <a:ext cx="477795" cy="21747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11" name="Rectangle 10"/>
          <p:cNvSpPr/>
          <p:nvPr/>
        </p:nvSpPr>
        <p:spPr>
          <a:xfrm>
            <a:off x="469557" y="2232453"/>
            <a:ext cx="3755939" cy="2839306"/>
          </a:xfrm>
          <a:prstGeom prst="rect">
            <a:avLst/>
          </a:prstGeom>
          <a:blipFill dpi="0" rotWithShape="1">
            <a:blip r:embed="rId3">
              <a:alphaModFix amt="74000"/>
              <a:extLst>
                <a:ext uri="{BEBA8EAE-BF5A-486C-A8C5-ECC9F3942E4B}">
                  <a14:imgProps xmlns:a14="http://schemas.microsoft.com/office/drawing/2010/main">
                    <a14:imgLayer r:embed="rId4">
                      <a14:imgEffect>
                        <a14:backgroundRemoval t="0" b="99087" l="10000" r="96000"/>
                      </a14:imgEffect>
                      <a14:imgEffect>
                        <a14:sharpenSoften amount="50000"/>
                      </a14:imgEffect>
                      <a14:imgEffect>
                        <a14:saturation sat="20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8" name="ZoneTexte 17"/>
          <p:cNvSpPr txBox="1"/>
          <p:nvPr/>
        </p:nvSpPr>
        <p:spPr>
          <a:xfrm>
            <a:off x="1243913" y="5729419"/>
            <a:ext cx="1886465" cy="646331"/>
          </a:xfrm>
          <a:prstGeom prst="rect">
            <a:avLst/>
          </a:prstGeom>
          <a:noFill/>
        </p:spPr>
        <p:txBody>
          <a:bodyPr wrap="square" rtlCol="0">
            <a:spAutoFit/>
          </a:bodyPr>
          <a:lstStyle/>
          <a:p>
            <a:r>
              <a:rPr lang="fr-FR" dirty="0">
                <a:solidFill>
                  <a:prstClr val="black"/>
                </a:solidFill>
              </a:rPr>
              <a:t>échantillon</a:t>
            </a:r>
          </a:p>
          <a:p>
            <a:r>
              <a:rPr lang="fr-FR" i="1" dirty="0">
                <a:solidFill>
                  <a:prstClr val="black"/>
                </a:solidFill>
              </a:rPr>
              <a:t>(effectif)</a:t>
            </a:r>
          </a:p>
        </p:txBody>
      </p:sp>
      <p:sp>
        <p:nvSpPr>
          <p:cNvPr id="12" name="Rectangle 11"/>
          <p:cNvSpPr/>
          <p:nvPr/>
        </p:nvSpPr>
        <p:spPr>
          <a:xfrm rot="3749847">
            <a:off x="5876649" y="2916046"/>
            <a:ext cx="3295334" cy="2447196"/>
          </a:xfrm>
          <a:prstGeom prst="rect">
            <a:avLst/>
          </a:prstGeom>
          <a:blipFill>
            <a:blip r:embed="rId5">
              <a:alphaModFix amt="74000"/>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ZoneTexte 19"/>
          <p:cNvSpPr txBox="1"/>
          <p:nvPr/>
        </p:nvSpPr>
        <p:spPr>
          <a:xfrm>
            <a:off x="6847368" y="6098751"/>
            <a:ext cx="1886465" cy="369332"/>
          </a:xfrm>
          <a:prstGeom prst="rect">
            <a:avLst/>
          </a:prstGeom>
          <a:noFill/>
        </p:spPr>
        <p:txBody>
          <a:bodyPr wrap="square" rtlCol="0">
            <a:spAutoFit/>
          </a:bodyPr>
          <a:lstStyle/>
          <a:p>
            <a:r>
              <a:rPr lang="fr-FR" dirty="0">
                <a:solidFill>
                  <a:prstClr val="black"/>
                </a:solidFill>
              </a:rPr>
              <a:t>individu</a:t>
            </a:r>
          </a:p>
        </p:txBody>
      </p:sp>
      <p:cxnSp>
        <p:nvCxnSpPr>
          <p:cNvPr id="14" name="Connecteur droit avec flèche 13"/>
          <p:cNvCxnSpPr/>
          <p:nvPr/>
        </p:nvCxnSpPr>
        <p:spPr>
          <a:xfrm>
            <a:off x="7438768" y="1713470"/>
            <a:ext cx="0" cy="101325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969124" y="1375718"/>
            <a:ext cx="1110383" cy="369332"/>
          </a:xfrm>
          <a:prstGeom prst="rect">
            <a:avLst/>
          </a:prstGeom>
          <a:noFill/>
        </p:spPr>
        <p:txBody>
          <a:bodyPr wrap="square" rtlCol="0">
            <a:spAutoFit/>
          </a:bodyPr>
          <a:lstStyle/>
          <a:p>
            <a:r>
              <a:rPr lang="fr-FR" dirty="0">
                <a:solidFill>
                  <a:prstClr val="black"/>
                </a:solidFill>
              </a:rPr>
              <a:t>caractère</a:t>
            </a:r>
          </a:p>
        </p:txBody>
      </p:sp>
      <p:cxnSp>
        <p:nvCxnSpPr>
          <p:cNvPr id="19" name="Connecteur droit avec flèche 18"/>
          <p:cNvCxnSpPr/>
          <p:nvPr/>
        </p:nvCxnSpPr>
        <p:spPr>
          <a:xfrm>
            <a:off x="7438768" y="1070919"/>
            <a:ext cx="0" cy="327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6046482" y="264707"/>
            <a:ext cx="1110383" cy="369332"/>
          </a:xfrm>
          <a:prstGeom prst="rect">
            <a:avLst/>
          </a:prstGeom>
          <a:noFill/>
        </p:spPr>
        <p:txBody>
          <a:bodyPr wrap="square" rtlCol="0">
            <a:spAutoFit/>
          </a:bodyPr>
          <a:lstStyle/>
          <a:p>
            <a:r>
              <a:rPr lang="fr-FR" dirty="0">
                <a:solidFill>
                  <a:prstClr val="black"/>
                </a:solidFill>
              </a:rPr>
              <a:t>variable</a:t>
            </a:r>
          </a:p>
        </p:txBody>
      </p:sp>
      <p:pic>
        <p:nvPicPr>
          <p:cNvPr id="21" name="Imag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8436" y="631309"/>
            <a:ext cx="2891757" cy="400400"/>
          </a:xfrm>
          <a:prstGeom prst="rect">
            <a:avLst/>
          </a:prstGeom>
        </p:spPr>
      </p:pic>
      <p:pic>
        <p:nvPicPr>
          <p:cNvPr id="17" name="Picture 2" descr="http://cliparts.toutimages.com/animaux_insectes/insectes_divers/003.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61406" y="161337"/>
            <a:ext cx="577764" cy="41599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79726" y="211044"/>
            <a:ext cx="4013200" cy="461665"/>
          </a:xfrm>
          <a:prstGeom prst="rect">
            <a:avLst/>
          </a:prstGeom>
          <a:noFill/>
        </p:spPr>
        <p:txBody>
          <a:bodyPr wrap="square" rtlCol="0">
            <a:spAutoFit/>
          </a:bodyPr>
          <a:lstStyle/>
          <a:p>
            <a:r>
              <a:rPr lang="fr-FR" sz="2400" dirty="0">
                <a:solidFill>
                  <a:prstClr val="black"/>
                </a:solidFill>
              </a:rPr>
              <a:t>Savoir décrire ses données</a:t>
            </a:r>
          </a:p>
        </p:txBody>
      </p:sp>
      <p:sp>
        <p:nvSpPr>
          <p:cNvPr id="3" name="Espace réservé du numéro de diapositive 2"/>
          <p:cNvSpPr>
            <a:spLocks noGrp="1"/>
          </p:cNvSpPr>
          <p:nvPr>
            <p:ph type="sldNum" sz="quarter" idx="12"/>
          </p:nvPr>
        </p:nvSpPr>
        <p:spPr/>
        <p:txBody>
          <a:bodyPr/>
          <a:lstStyle/>
          <a:p>
            <a:fld id="{228B8149-0202-48DD-B0CD-6908EF5896EA}" type="slidenum">
              <a:rPr lang="fr-FR" smtClean="0"/>
              <a:t>96</a:t>
            </a:fld>
            <a:endParaRPr lang="fr-FR"/>
          </a:p>
        </p:txBody>
      </p:sp>
    </p:spTree>
    <p:extLst>
      <p:ext uri="{BB962C8B-B14F-4D97-AF65-F5344CB8AC3E}">
        <p14:creationId xmlns:p14="http://schemas.microsoft.com/office/powerpoint/2010/main" val="10416872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131804" y="497704"/>
            <a:ext cx="6919783" cy="1046440"/>
          </a:xfrm>
          <a:prstGeom prst="rect">
            <a:avLst/>
          </a:prstGeom>
          <a:noFill/>
        </p:spPr>
        <p:txBody>
          <a:bodyPr wrap="square" rtlCol="0">
            <a:spAutoFit/>
          </a:bodyPr>
          <a:lstStyle/>
          <a:p>
            <a:r>
              <a:rPr lang="fr-FR" sz="1600" b="1" dirty="0">
                <a:solidFill>
                  <a:prstClr val="black"/>
                </a:solidFill>
              </a:rPr>
              <a:t>Exemple 1:</a:t>
            </a:r>
          </a:p>
          <a:p>
            <a:r>
              <a:rPr lang="fr-FR" sz="1600" dirty="0">
                <a:solidFill>
                  <a:prstClr val="black"/>
                </a:solidFill>
              </a:rPr>
              <a:t>On mesure la taille de 278 Mouettes rieuses sur un étang de Camargue comptant 1500 couples.</a:t>
            </a:r>
          </a:p>
          <a:p>
            <a:r>
              <a:rPr lang="fr-FR" sz="1400" dirty="0">
                <a:solidFill>
                  <a:prstClr val="black"/>
                </a:solidFill>
              </a:rPr>
              <a:t>Individu:               Echantillon:                  Population:                         Effectif:                   Variable:</a:t>
            </a:r>
          </a:p>
        </p:txBody>
      </p:sp>
      <p:sp>
        <p:nvSpPr>
          <p:cNvPr id="6" name="ZoneTexte 5"/>
          <p:cNvSpPr txBox="1"/>
          <p:nvPr/>
        </p:nvSpPr>
        <p:spPr>
          <a:xfrm>
            <a:off x="131801" y="1940945"/>
            <a:ext cx="6919783" cy="800219"/>
          </a:xfrm>
          <a:prstGeom prst="rect">
            <a:avLst/>
          </a:prstGeom>
          <a:noFill/>
        </p:spPr>
        <p:txBody>
          <a:bodyPr wrap="square" rtlCol="0">
            <a:spAutoFit/>
          </a:bodyPr>
          <a:lstStyle/>
          <a:p>
            <a:r>
              <a:rPr lang="fr-FR" sz="1600" b="1" dirty="0">
                <a:solidFill>
                  <a:prstClr val="black"/>
                </a:solidFill>
              </a:rPr>
              <a:t>Exemple 2:</a:t>
            </a:r>
          </a:p>
          <a:p>
            <a:r>
              <a:rPr lang="fr-FR" sz="1600" dirty="0">
                <a:solidFill>
                  <a:prstClr val="black"/>
                </a:solidFill>
              </a:rPr>
              <a:t>On compare le nombre de spots wifi entre 25 villes françaises.</a:t>
            </a:r>
          </a:p>
          <a:p>
            <a:r>
              <a:rPr lang="fr-FR" sz="1400" dirty="0">
                <a:solidFill>
                  <a:prstClr val="black"/>
                </a:solidFill>
              </a:rPr>
              <a:t>Individu:               Echantillon:                  Population:                         Effectif:                   Variable:</a:t>
            </a:r>
          </a:p>
        </p:txBody>
      </p:sp>
      <p:sp>
        <p:nvSpPr>
          <p:cNvPr id="7" name="ZoneTexte 6"/>
          <p:cNvSpPr txBox="1"/>
          <p:nvPr/>
        </p:nvSpPr>
        <p:spPr>
          <a:xfrm>
            <a:off x="131801" y="3139709"/>
            <a:ext cx="6919783" cy="1046440"/>
          </a:xfrm>
          <a:prstGeom prst="rect">
            <a:avLst/>
          </a:prstGeom>
          <a:noFill/>
        </p:spPr>
        <p:txBody>
          <a:bodyPr wrap="square" rtlCol="0">
            <a:spAutoFit/>
          </a:bodyPr>
          <a:lstStyle/>
          <a:p>
            <a:r>
              <a:rPr lang="fr-FR" sz="1600" b="1" dirty="0">
                <a:solidFill>
                  <a:prstClr val="black"/>
                </a:solidFill>
              </a:rPr>
              <a:t>Exemple 3:</a:t>
            </a:r>
          </a:p>
          <a:p>
            <a:r>
              <a:rPr lang="fr-FR" sz="1600" dirty="0">
                <a:solidFill>
                  <a:prstClr val="black"/>
                </a:solidFill>
              </a:rPr>
              <a:t>On mesure les concentrations en nitrates et phosphates dans 180 prélèvements d’eau provenant de 9 rivières bretonnes.</a:t>
            </a:r>
          </a:p>
          <a:p>
            <a:r>
              <a:rPr lang="fr-FR" sz="1400" dirty="0">
                <a:solidFill>
                  <a:prstClr val="black"/>
                </a:solidFill>
              </a:rPr>
              <a:t>Individu:               Echantillon:                  Population:                         Effectif:                   Variable:</a:t>
            </a:r>
          </a:p>
        </p:txBody>
      </p:sp>
      <p:sp>
        <p:nvSpPr>
          <p:cNvPr id="8" name="ZoneTexte 7"/>
          <p:cNvSpPr txBox="1"/>
          <p:nvPr/>
        </p:nvSpPr>
        <p:spPr>
          <a:xfrm>
            <a:off x="131801" y="4683183"/>
            <a:ext cx="6919783" cy="1046440"/>
          </a:xfrm>
          <a:prstGeom prst="rect">
            <a:avLst/>
          </a:prstGeom>
          <a:noFill/>
        </p:spPr>
        <p:txBody>
          <a:bodyPr wrap="square" rtlCol="0">
            <a:spAutoFit/>
          </a:bodyPr>
          <a:lstStyle/>
          <a:p>
            <a:r>
              <a:rPr lang="fr-FR" sz="1600" b="1" dirty="0">
                <a:solidFill>
                  <a:prstClr val="black"/>
                </a:solidFill>
              </a:rPr>
              <a:t>Exemple 4:</a:t>
            </a:r>
          </a:p>
          <a:p>
            <a:r>
              <a:rPr lang="fr-FR" sz="1600" dirty="0">
                <a:solidFill>
                  <a:prstClr val="black"/>
                </a:solidFill>
              </a:rPr>
              <a:t>On s’intéresse au nombre d’espèces de coléoptères dans 45 pièges répartis dans 7 forêts bourguignonnes.</a:t>
            </a:r>
          </a:p>
          <a:p>
            <a:r>
              <a:rPr lang="fr-FR" sz="1400" dirty="0">
                <a:solidFill>
                  <a:prstClr val="black"/>
                </a:solidFill>
              </a:rPr>
              <a:t>Individu:               Echantillon:                  Population:                         Effectif:                   Variable:</a:t>
            </a:r>
          </a:p>
        </p:txBody>
      </p:sp>
      <p:pic>
        <p:nvPicPr>
          <p:cNvPr id="9" name="Image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002460" y="475389"/>
            <a:ext cx="1911183" cy="1326954"/>
          </a:xfrm>
          <a:prstGeom prst="rect">
            <a:avLst/>
          </a:prstGeom>
          <a:effectLst>
            <a:softEdge rad="127000"/>
          </a:effectLst>
        </p:spPr>
      </p:pic>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2680" y="2095680"/>
            <a:ext cx="749901" cy="645484"/>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367" y="3137965"/>
            <a:ext cx="2217633" cy="1148417"/>
          </a:xfrm>
          <a:prstGeom prst="rect">
            <a:avLst/>
          </a:prstGeom>
          <a:effectLst>
            <a:softEdge rad="127000"/>
          </a:effectLst>
        </p:spPr>
      </p:pic>
      <p:pic>
        <p:nvPicPr>
          <p:cNvPr id="12" name="Image 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0946" y="4683183"/>
            <a:ext cx="1748473" cy="1233607"/>
          </a:xfrm>
          <a:prstGeom prst="rect">
            <a:avLst/>
          </a:prstGeom>
          <a:effectLst>
            <a:softEdge rad="127000"/>
          </a:effectLst>
        </p:spPr>
      </p:pic>
      <p:sp>
        <p:nvSpPr>
          <p:cNvPr id="2" name="Espace réservé du numéro de diapositive 1"/>
          <p:cNvSpPr>
            <a:spLocks noGrp="1"/>
          </p:cNvSpPr>
          <p:nvPr>
            <p:ph type="sldNum" sz="quarter" idx="12"/>
          </p:nvPr>
        </p:nvSpPr>
        <p:spPr/>
        <p:txBody>
          <a:bodyPr/>
          <a:lstStyle/>
          <a:p>
            <a:fld id="{228B8149-0202-48DD-B0CD-6908EF5896EA}" type="slidenum">
              <a:rPr lang="fr-FR" smtClean="0"/>
              <a:t>97</a:t>
            </a:fld>
            <a:endParaRPr lang="fr-FR"/>
          </a:p>
        </p:txBody>
      </p:sp>
    </p:spTree>
    <p:extLst>
      <p:ext uri="{BB962C8B-B14F-4D97-AF65-F5344CB8AC3E}">
        <p14:creationId xmlns:p14="http://schemas.microsoft.com/office/powerpoint/2010/main" val="35384992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76" y="1157674"/>
            <a:ext cx="7810500" cy="3257550"/>
          </a:xfrm>
          <a:prstGeom prst="rect">
            <a:avLst/>
          </a:prstGeom>
          <a:effectLst>
            <a:softEdge rad="63500"/>
          </a:effectLst>
        </p:spPr>
      </p:pic>
      <p:sp>
        <p:nvSpPr>
          <p:cNvPr id="9" name="Rectangle 8"/>
          <p:cNvSpPr/>
          <p:nvPr/>
        </p:nvSpPr>
        <p:spPr>
          <a:xfrm>
            <a:off x="180716" y="4826675"/>
            <a:ext cx="3711660" cy="2031325"/>
          </a:xfrm>
          <a:prstGeom prst="rect">
            <a:avLst/>
          </a:prstGeom>
        </p:spPr>
        <p:txBody>
          <a:bodyPr wrap="square">
            <a:spAutoFit/>
          </a:bodyPr>
          <a:lstStyle/>
          <a:p>
            <a:pPr marL="285750" indent="-285750">
              <a:buFontTx/>
              <a:buChar char="-"/>
            </a:pPr>
            <a:r>
              <a:rPr lang="fr-FR" i="1" dirty="0">
                <a:solidFill>
                  <a:prstClr val="black"/>
                </a:solidFill>
              </a:rPr>
              <a:t>Nombre d’individus</a:t>
            </a:r>
          </a:p>
          <a:p>
            <a:pPr marL="285750" indent="-285750">
              <a:buFontTx/>
              <a:buChar char="-"/>
            </a:pPr>
            <a:r>
              <a:rPr lang="fr-FR" i="1" dirty="0">
                <a:solidFill>
                  <a:prstClr val="black"/>
                </a:solidFill>
              </a:rPr>
              <a:t>Ordre d’arrivée sur le rocher</a:t>
            </a:r>
          </a:p>
          <a:p>
            <a:pPr marL="285750" indent="-285750">
              <a:buFontTx/>
              <a:buChar char="-"/>
            </a:pPr>
            <a:r>
              <a:rPr lang="fr-FR" i="1" dirty="0">
                <a:solidFill>
                  <a:prstClr val="black"/>
                </a:solidFill>
              </a:rPr>
              <a:t>Habileté au vol</a:t>
            </a:r>
          </a:p>
          <a:p>
            <a:pPr marL="285750" indent="-285750">
              <a:buFontTx/>
              <a:buChar char="-"/>
            </a:pPr>
            <a:r>
              <a:rPr lang="fr-FR" i="1" dirty="0">
                <a:solidFill>
                  <a:prstClr val="black"/>
                </a:solidFill>
              </a:rPr>
              <a:t>Vitesse de vol</a:t>
            </a:r>
          </a:p>
          <a:p>
            <a:pPr marL="285750" indent="-285750">
              <a:buFontTx/>
              <a:buChar char="-"/>
            </a:pPr>
            <a:r>
              <a:rPr lang="fr-FR" i="1" dirty="0">
                <a:solidFill>
                  <a:prstClr val="black"/>
                </a:solidFill>
              </a:rPr>
              <a:t>Couleur des ailes</a:t>
            </a:r>
          </a:p>
          <a:p>
            <a:pPr marL="285750" indent="-285750">
              <a:buFontTx/>
              <a:buChar char="-"/>
            </a:pPr>
            <a:r>
              <a:rPr lang="fr-FR" i="1" dirty="0">
                <a:solidFill>
                  <a:prstClr val="black"/>
                </a:solidFill>
              </a:rPr>
              <a:t>Nombre / diamètre des points</a:t>
            </a:r>
          </a:p>
          <a:p>
            <a:pPr marL="285750" indent="-285750">
              <a:buFontTx/>
              <a:buChar char="-"/>
            </a:pPr>
            <a:r>
              <a:rPr lang="fr-FR" i="1" dirty="0">
                <a:solidFill>
                  <a:prstClr val="black"/>
                </a:solidFill>
              </a:rPr>
              <a:t>…</a:t>
            </a:r>
          </a:p>
        </p:txBody>
      </p:sp>
      <p:sp>
        <p:nvSpPr>
          <p:cNvPr id="3" name="ZoneTexte 2"/>
          <p:cNvSpPr txBox="1"/>
          <p:nvPr/>
        </p:nvSpPr>
        <p:spPr>
          <a:xfrm>
            <a:off x="3484604" y="4489622"/>
            <a:ext cx="5832389" cy="338554"/>
          </a:xfrm>
          <a:prstGeom prst="rect">
            <a:avLst/>
          </a:prstGeom>
          <a:noFill/>
        </p:spPr>
        <p:txBody>
          <a:bodyPr wrap="square" rtlCol="0">
            <a:spAutoFit/>
          </a:bodyPr>
          <a:lstStyle/>
          <a:p>
            <a:r>
              <a:rPr lang="fr-FR" sz="1600" b="1" dirty="0">
                <a:solidFill>
                  <a:prstClr val="black"/>
                </a:solidFill>
              </a:rPr>
              <a:t>dénombrable 	non dénombrable		ordonnée</a:t>
            </a:r>
          </a:p>
        </p:txBody>
      </p:sp>
      <p:sp>
        <p:nvSpPr>
          <p:cNvPr id="6" name="ZoneTexte 5"/>
          <p:cNvSpPr txBox="1"/>
          <p:nvPr/>
        </p:nvSpPr>
        <p:spPr>
          <a:xfrm>
            <a:off x="180716" y="4415224"/>
            <a:ext cx="2842054" cy="369332"/>
          </a:xfrm>
          <a:prstGeom prst="rect">
            <a:avLst/>
          </a:prstGeom>
          <a:noFill/>
        </p:spPr>
        <p:txBody>
          <a:bodyPr wrap="square" rtlCol="0">
            <a:spAutoFit/>
          </a:bodyPr>
          <a:lstStyle/>
          <a:p>
            <a:r>
              <a:rPr lang="fr-FR" b="1" dirty="0">
                <a:solidFill>
                  <a:prstClr val="black"/>
                </a:solidFill>
              </a:rPr>
              <a:t>Variables</a:t>
            </a:r>
          </a:p>
        </p:txBody>
      </p:sp>
      <p:sp>
        <p:nvSpPr>
          <p:cNvPr id="7" name="ZoneTexte 6"/>
          <p:cNvSpPr txBox="1"/>
          <p:nvPr/>
        </p:nvSpPr>
        <p:spPr>
          <a:xfrm>
            <a:off x="3978879" y="4786182"/>
            <a:ext cx="469557" cy="378940"/>
          </a:xfrm>
          <a:prstGeom prst="rect">
            <a:avLst/>
          </a:prstGeom>
          <a:noFill/>
        </p:spPr>
        <p:txBody>
          <a:bodyPr wrap="square" rtlCol="0">
            <a:spAutoFit/>
          </a:bodyPr>
          <a:lstStyle/>
          <a:p>
            <a:r>
              <a:rPr lang="fr-FR" dirty="0">
                <a:solidFill>
                  <a:prstClr val="black"/>
                </a:solidFill>
              </a:rPr>
              <a:t>x</a:t>
            </a:r>
          </a:p>
        </p:txBody>
      </p:sp>
      <p:sp>
        <p:nvSpPr>
          <p:cNvPr id="10" name="ZoneTexte 9"/>
          <p:cNvSpPr txBox="1"/>
          <p:nvPr/>
        </p:nvSpPr>
        <p:spPr>
          <a:xfrm>
            <a:off x="8414955" y="4975652"/>
            <a:ext cx="469557" cy="378940"/>
          </a:xfrm>
          <a:prstGeom prst="rect">
            <a:avLst/>
          </a:prstGeom>
          <a:noFill/>
        </p:spPr>
        <p:txBody>
          <a:bodyPr wrap="square" rtlCol="0">
            <a:spAutoFit/>
          </a:bodyPr>
          <a:lstStyle/>
          <a:p>
            <a:r>
              <a:rPr lang="fr-FR" dirty="0">
                <a:solidFill>
                  <a:prstClr val="black"/>
                </a:solidFill>
              </a:rPr>
              <a:t>x</a:t>
            </a:r>
          </a:p>
        </p:txBody>
      </p:sp>
      <p:sp>
        <p:nvSpPr>
          <p:cNvPr id="11" name="ZoneTexte 10"/>
          <p:cNvSpPr txBox="1"/>
          <p:nvPr/>
        </p:nvSpPr>
        <p:spPr>
          <a:xfrm>
            <a:off x="8414954" y="5354592"/>
            <a:ext cx="469557" cy="378940"/>
          </a:xfrm>
          <a:prstGeom prst="rect">
            <a:avLst/>
          </a:prstGeom>
          <a:noFill/>
        </p:spPr>
        <p:txBody>
          <a:bodyPr wrap="square" rtlCol="0">
            <a:spAutoFit/>
          </a:bodyPr>
          <a:lstStyle/>
          <a:p>
            <a:r>
              <a:rPr lang="fr-FR" dirty="0">
                <a:solidFill>
                  <a:prstClr val="black"/>
                </a:solidFill>
              </a:rPr>
              <a:t>x</a:t>
            </a:r>
          </a:p>
        </p:txBody>
      </p:sp>
      <p:sp>
        <p:nvSpPr>
          <p:cNvPr id="12" name="ZoneTexte 11"/>
          <p:cNvSpPr txBox="1"/>
          <p:nvPr/>
        </p:nvSpPr>
        <p:spPr>
          <a:xfrm>
            <a:off x="5931241" y="5968311"/>
            <a:ext cx="469557" cy="378940"/>
          </a:xfrm>
          <a:prstGeom prst="rect">
            <a:avLst/>
          </a:prstGeom>
          <a:noFill/>
        </p:spPr>
        <p:txBody>
          <a:bodyPr wrap="square" rtlCol="0">
            <a:spAutoFit/>
          </a:bodyPr>
          <a:lstStyle/>
          <a:p>
            <a:r>
              <a:rPr lang="fr-FR" dirty="0">
                <a:solidFill>
                  <a:prstClr val="black"/>
                </a:solidFill>
              </a:rPr>
              <a:t>x</a:t>
            </a:r>
          </a:p>
        </p:txBody>
      </p:sp>
      <p:sp>
        <p:nvSpPr>
          <p:cNvPr id="13" name="ZoneTexte 12"/>
          <p:cNvSpPr txBox="1"/>
          <p:nvPr/>
        </p:nvSpPr>
        <p:spPr>
          <a:xfrm>
            <a:off x="3962401" y="6157781"/>
            <a:ext cx="469557" cy="378940"/>
          </a:xfrm>
          <a:prstGeom prst="rect">
            <a:avLst/>
          </a:prstGeom>
          <a:noFill/>
        </p:spPr>
        <p:txBody>
          <a:bodyPr wrap="square" rtlCol="0">
            <a:spAutoFit/>
          </a:bodyPr>
          <a:lstStyle/>
          <a:p>
            <a:r>
              <a:rPr lang="fr-FR" dirty="0">
                <a:solidFill>
                  <a:prstClr val="black"/>
                </a:solidFill>
              </a:rPr>
              <a:t>x</a:t>
            </a:r>
          </a:p>
        </p:txBody>
      </p:sp>
      <p:sp>
        <p:nvSpPr>
          <p:cNvPr id="14" name="ZoneTexte 13"/>
          <p:cNvSpPr txBox="1"/>
          <p:nvPr/>
        </p:nvSpPr>
        <p:spPr>
          <a:xfrm>
            <a:off x="3978878" y="5589371"/>
            <a:ext cx="469557" cy="378940"/>
          </a:xfrm>
          <a:prstGeom prst="rect">
            <a:avLst/>
          </a:prstGeom>
          <a:noFill/>
        </p:spPr>
        <p:txBody>
          <a:bodyPr wrap="square" rtlCol="0">
            <a:spAutoFit/>
          </a:bodyPr>
          <a:lstStyle/>
          <a:p>
            <a:r>
              <a:rPr lang="fr-FR" dirty="0">
                <a:solidFill>
                  <a:prstClr val="black"/>
                </a:solidFill>
              </a:rPr>
              <a:t>x</a:t>
            </a:r>
          </a:p>
        </p:txBody>
      </p:sp>
      <p:sp>
        <p:nvSpPr>
          <p:cNvPr id="16" name="ZoneTexte 15"/>
          <p:cNvSpPr txBox="1"/>
          <p:nvPr/>
        </p:nvSpPr>
        <p:spPr>
          <a:xfrm>
            <a:off x="262465" y="308206"/>
            <a:ext cx="5037667" cy="369332"/>
          </a:xfrm>
          <a:prstGeom prst="rect">
            <a:avLst/>
          </a:prstGeom>
          <a:noFill/>
        </p:spPr>
        <p:txBody>
          <a:bodyPr wrap="square" rtlCol="0">
            <a:spAutoFit/>
          </a:bodyPr>
          <a:lstStyle/>
          <a:p>
            <a:r>
              <a:rPr lang="fr-FR" dirty="0">
                <a:solidFill>
                  <a:prstClr val="black"/>
                </a:solidFill>
              </a:rPr>
              <a:t>Savoir caractériser une variable statistique</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98</a:t>
            </a:fld>
            <a:endParaRPr lang="fr-FR"/>
          </a:p>
        </p:txBody>
      </p:sp>
    </p:spTree>
    <p:extLst>
      <p:ext uri="{BB962C8B-B14F-4D97-AF65-F5344CB8AC3E}">
        <p14:creationId xmlns:p14="http://schemas.microsoft.com/office/powerpoint/2010/main" val="39846588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ZoneTexte 42"/>
          <p:cNvSpPr txBox="1"/>
          <p:nvPr/>
        </p:nvSpPr>
        <p:spPr>
          <a:xfrm>
            <a:off x="89156" y="87578"/>
            <a:ext cx="5037667" cy="369332"/>
          </a:xfrm>
          <a:prstGeom prst="rect">
            <a:avLst/>
          </a:prstGeom>
          <a:noFill/>
        </p:spPr>
        <p:txBody>
          <a:bodyPr wrap="square" rtlCol="0">
            <a:spAutoFit/>
          </a:bodyPr>
          <a:lstStyle/>
          <a:p>
            <a:r>
              <a:rPr lang="fr-FR" dirty="0">
                <a:solidFill>
                  <a:prstClr val="black"/>
                </a:solidFill>
              </a:rPr>
              <a:t>Savoir caractériser une variable statistique</a:t>
            </a:r>
          </a:p>
        </p:txBody>
      </p:sp>
      <p:sp>
        <p:nvSpPr>
          <p:cNvPr id="2" name="Espace réservé du numéro de diapositive 1"/>
          <p:cNvSpPr>
            <a:spLocks noGrp="1"/>
          </p:cNvSpPr>
          <p:nvPr>
            <p:ph type="sldNum" sz="quarter" idx="12"/>
          </p:nvPr>
        </p:nvSpPr>
        <p:spPr/>
        <p:txBody>
          <a:bodyPr/>
          <a:lstStyle/>
          <a:p>
            <a:fld id="{228B8149-0202-48DD-B0CD-6908EF5896EA}" type="slidenum">
              <a:rPr lang="fr-FR" smtClean="0"/>
              <a:t>99</a:t>
            </a:fld>
            <a:endParaRPr lang="fr-FR"/>
          </a:p>
        </p:txBody>
      </p:sp>
      <p:pic>
        <p:nvPicPr>
          <p:cNvPr id="40" name="Image 3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424" y="1134534"/>
            <a:ext cx="7630327" cy="4495800"/>
          </a:xfrm>
          <a:prstGeom prst="rect">
            <a:avLst/>
          </a:prstGeom>
          <a:noFill/>
        </p:spPr>
      </p:pic>
    </p:spTree>
    <p:extLst>
      <p:ext uri="{BB962C8B-B14F-4D97-AF65-F5344CB8AC3E}">
        <p14:creationId xmlns:p14="http://schemas.microsoft.com/office/powerpoint/2010/main" val="2605206186"/>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2560</TotalTime>
  <Words>6577</Words>
  <Application>Microsoft Office PowerPoint</Application>
  <PresentationFormat>Affichage à l'écran (4:3)</PresentationFormat>
  <Paragraphs>1250</Paragraphs>
  <Slides>111</Slides>
  <Notes>11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111</vt:i4>
      </vt:variant>
    </vt:vector>
  </HeadingPairs>
  <TitlesOfParts>
    <vt:vector size="117" baseType="lpstr">
      <vt:lpstr>Arial</vt:lpstr>
      <vt:lpstr>Calibri</vt:lpstr>
      <vt:lpstr>Calibri Light</vt:lpstr>
      <vt:lpstr>Microsoft Himalaya</vt:lpstr>
      <vt:lpstr>Wingdings</vt:lpstr>
      <vt:lpstr>Thème Office</vt:lpstr>
      <vt:lpstr>module de découverte 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Jean-Yves BARNAGAUD</dc:creator>
  <cp:lastModifiedBy>Jean-Yves Barnagaud</cp:lastModifiedBy>
  <cp:revision>214</cp:revision>
  <dcterms:created xsi:type="dcterms:W3CDTF">2020-12-01T10:40:26Z</dcterms:created>
  <dcterms:modified xsi:type="dcterms:W3CDTF">2025-03-17T08:12:41Z</dcterms:modified>
</cp:coreProperties>
</file>